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0"/>
  </p:notesMasterIdLst>
  <p:sldIdLst>
    <p:sldId id="256" r:id="rId2"/>
    <p:sldId id="257" r:id="rId3"/>
    <p:sldId id="258" r:id="rId4"/>
    <p:sldId id="259" r:id="rId5"/>
    <p:sldId id="260" r:id="rId6"/>
    <p:sldId id="261" r:id="rId7"/>
    <p:sldId id="262" r:id="rId8"/>
    <p:sldId id="263" r:id="rId9"/>
    <p:sldId id="264" r:id="rId10"/>
    <p:sldId id="266" r:id="rId11"/>
    <p:sldId id="274" r:id="rId12"/>
    <p:sldId id="275" r:id="rId13"/>
    <p:sldId id="276" r:id="rId14"/>
    <p:sldId id="277" r:id="rId15"/>
    <p:sldId id="278" r:id="rId16"/>
    <p:sldId id="279" r:id="rId17"/>
    <p:sldId id="284" r:id="rId18"/>
    <p:sldId id="280" r:id="rId19"/>
    <p:sldId id="281" r:id="rId20"/>
    <p:sldId id="292" r:id="rId21"/>
    <p:sldId id="293" r:id="rId22"/>
    <p:sldId id="294" r:id="rId23"/>
    <p:sldId id="296" r:id="rId24"/>
    <p:sldId id="297" r:id="rId25"/>
    <p:sldId id="295" r:id="rId26"/>
    <p:sldId id="298" r:id="rId27"/>
    <p:sldId id="299" r:id="rId28"/>
    <p:sldId id="283" r:id="rId29"/>
    <p:sldId id="301" r:id="rId30"/>
    <p:sldId id="302" r:id="rId31"/>
    <p:sldId id="285" r:id="rId32"/>
    <p:sldId id="286" r:id="rId33"/>
    <p:sldId id="304" r:id="rId34"/>
    <p:sldId id="303" r:id="rId35"/>
    <p:sldId id="290" r:id="rId36"/>
    <p:sldId id="306" r:id="rId37"/>
    <p:sldId id="307" r:id="rId38"/>
    <p:sldId id="305" r:id="rId39"/>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Default Section" id="{B4D9B381-2F32-4717-A9FC-11FA15F57A9A}">
          <p14:sldIdLst>
            <p14:sldId id="256"/>
            <p14:sldId id="257"/>
            <p14:sldId id="258"/>
            <p14:sldId id="259"/>
            <p14:sldId id="260"/>
            <p14:sldId id="261"/>
            <p14:sldId id="262"/>
            <p14:sldId id="263"/>
            <p14:sldId id="264"/>
            <p14:sldId id="266"/>
            <p14:sldId id="274"/>
            <p14:sldId id="275"/>
            <p14:sldId id="276"/>
            <p14:sldId id="277"/>
            <p14:sldId id="278"/>
            <p14:sldId id="279"/>
            <p14:sldId id="284"/>
            <p14:sldId id="280"/>
            <p14:sldId id="281"/>
            <p14:sldId id="292"/>
            <p14:sldId id="293"/>
            <p14:sldId id="294"/>
            <p14:sldId id="296"/>
            <p14:sldId id="297"/>
            <p14:sldId id="295"/>
            <p14:sldId id="298"/>
            <p14:sldId id="299"/>
            <p14:sldId id="283"/>
            <p14:sldId id="301"/>
            <p14:sldId id="302"/>
            <p14:sldId id="285"/>
            <p14:sldId id="286"/>
            <p14:sldId id="304"/>
            <p14:sldId id="303"/>
            <p14:sldId id="290"/>
            <p14:sldId id="306"/>
            <p14:sldId id="307"/>
            <p14:sldId id="305"/>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p:cViewPr varScale="1">
        <p:scale>
          <a:sx n="62" d="100"/>
          <a:sy n="62" d="100"/>
        </p:scale>
        <p:origin x="804" y="44"/>
      </p:cViewPr>
      <p:guideLst>
        <p:guide orient="horz" pos="2160"/>
        <p:guide pos="3840"/>
      </p:guideLst>
    </p:cSldViewPr>
  </p:slideViewPr>
  <p:notesTextViewPr>
    <p:cViewPr>
      <p:scale>
        <a:sx n="100" d="100"/>
        <a:sy n="100" d="100"/>
      </p:scale>
      <p:origin x="0" y="0"/>
    </p:cViewPr>
  </p:notesTextViewPr>
  <p:sorterViewPr>
    <p:cViewPr varScale="1">
      <p:scale>
        <a:sx n="1" d="1"/>
        <a:sy n="1" d="1"/>
      </p:scale>
      <p:origin x="0" y="-1408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230586F5-290D-0AB0-966E-6476CC57ABC8}"/>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5539" name="Rectangle 3">
            <a:extLst>
              <a:ext uri="{FF2B5EF4-FFF2-40B4-BE49-F238E27FC236}">
                <a16:creationId xmlns:a16="http://schemas.microsoft.com/office/drawing/2014/main" id="{3D77B6FF-5BBB-ED74-C2FF-78201798830E}"/>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3076" name="Rectangle 4">
            <a:extLst>
              <a:ext uri="{FF2B5EF4-FFF2-40B4-BE49-F238E27FC236}">
                <a16:creationId xmlns:a16="http://schemas.microsoft.com/office/drawing/2014/main" id="{35D60BFA-415D-0224-B48F-8A148CF85180}"/>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5541" name="Rectangle 5">
            <a:extLst>
              <a:ext uri="{FF2B5EF4-FFF2-40B4-BE49-F238E27FC236}">
                <a16:creationId xmlns:a16="http://schemas.microsoft.com/office/drawing/2014/main" id="{E111ABA9-59A2-2414-D553-9BD42C17FC4C}"/>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5542" name="Rectangle 6">
            <a:extLst>
              <a:ext uri="{FF2B5EF4-FFF2-40B4-BE49-F238E27FC236}">
                <a16:creationId xmlns:a16="http://schemas.microsoft.com/office/drawing/2014/main" id="{755F749E-FF5A-E46E-FC74-3CC4F7106723}"/>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5543" name="Rectangle 7">
            <a:extLst>
              <a:ext uri="{FF2B5EF4-FFF2-40B4-BE49-F238E27FC236}">
                <a16:creationId xmlns:a16="http://schemas.microsoft.com/office/drawing/2014/main" id="{D9F8D62A-131B-2BC2-2625-62BAC2E11D55}"/>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0F0BB055-450E-40C7-9C90-7CC8687EB3B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5D1E4B73-C517-F060-3BE2-1013D6F8BFC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B558961-DDF8-4527-A6C5-E890B9C4B4CD}" type="slidenum">
              <a:rPr lang="en-US" altLang="en-US"/>
              <a:pPr>
                <a:spcBef>
                  <a:spcPct val="0"/>
                </a:spcBef>
              </a:pPr>
              <a:t>1</a:t>
            </a:fld>
            <a:endParaRPr lang="en-US" altLang="en-US"/>
          </a:p>
        </p:txBody>
      </p:sp>
      <p:sp>
        <p:nvSpPr>
          <p:cNvPr id="5123" name="Rectangle 2">
            <a:extLst>
              <a:ext uri="{FF2B5EF4-FFF2-40B4-BE49-F238E27FC236}">
                <a16:creationId xmlns:a16="http://schemas.microsoft.com/office/drawing/2014/main" id="{54B7DC74-0854-972F-4F9E-217F9E8FEBC8}"/>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026A05F9-F206-AA2A-F0A5-883D80BC30D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a:extLst>
              <a:ext uri="{FF2B5EF4-FFF2-40B4-BE49-F238E27FC236}">
                <a16:creationId xmlns:a16="http://schemas.microsoft.com/office/drawing/2014/main" id="{26CEDBE7-3BAB-FC3D-C1B5-2C333A932F21}"/>
              </a:ext>
            </a:extLst>
          </p:cNvPr>
          <p:cNvSpPr>
            <a:spLocks noGrp="1" noRot="1" noChangeAspect="1" noChangeArrowheads="1" noTextEdit="1"/>
          </p:cNvSpPr>
          <p:nvPr>
            <p:ph type="sldImg"/>
          </p:nvPr>
        </p:nvSpPr>
        <p:spPr>
          <a:ln/>
        </p:spPr>
      </p:sp>
      <p:sp>
        <p:nvSpPr>
          <p:cNvPr id="24578" name="Notes Placeholder 2">
            <a:extLst>
              <a:ext uri="{FF2B5EF4-FFF2-40B4-BE49-F238E27FC236}">
                <a16:creationId xmlns:a16="http://schemas.microsoft.com/office/drawing/2014/main" id="{4CB576F4-BC4A-5464-5141-20D271D6EBF6}"/>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ea typeface="ＭＳ Ｐゴシック" panose="020B0600070205080204" pitchFamily="34" charset="-128"/>
              </a:rPr>
              <a:t>Password stealer was probably Citadel, a derivative of the Zeus banking Trojan, installed via an email sent to Fazio. </a:t>
            </a:r>
          </a:p>
          <a:p>
            <a:r>
              <a:rPr lang="en-US" altLang="en-US">
                <a:latin typeface="Arial" panose="020B0604020202020204" pitchFamily="34" charset="0"/>
                <a:ea typeface="ＭＳ Ｐゴシック" panose="020B0600070205080204" pitchFamily="34" charset="-128"/>
              </a:rPr>
              <a:t>The POS malware was custom malware undetectable by virus scanners (SANS) or vanilla according to other good sources, or split the difference</a:t>
            </a:r>
          </a:p>
        </p:txBody>
      </p:sp>
      <p:sp>
        <p:nvSpPr>
          <p:cNvPr id="24579" name="Slide Number Placeholder 3">
            <a:extLst>
              <a:ext uri="{FF2B5EF4-FFF2-40B4-BE49-F238E27FC236}">
                <a16:creationId xmlns:a16="http://schemas.microsoft.com/office/drawing/2014/main" id="{246E60B0-98B6-3B31-BBBA-A7D689A170FC}"/>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50DB172E-17B3-4693-BE3F-FA68D9DB79CB}" type="slidenum">
              <a:rPr lang="en-US" altLang="en-US" smtClean="0"/>
              <a:pPr>
                <a:spcBef>
                  <a:spcPct val="0"/>
                </a:spcBef>
              </a:pPr>
              <a:t>29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Freeform 7">
            <a:extLst>
              <a:ext uri="{FF2B5EF4-FFF2-40B4-BE49-F238E27FC236}">
                <a16:creationId xmlns:a16="http://schemas.microsoft.com/office/drawing/2014/main" id="{A829B29C-E910-CDDF-0AB1-FDB93B2DE44B}"/>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 name="Line 8">
            <a:extLst>
              <a:ext uri="{FF2B5EF4-FFF2-40B4-BE49-F238E27FC236}">
                <a16:creationId xmlns:a16="http://schemas.microsoft.com/office/drawing/2014/main" id="{87672B8D-D14D-78C2-1684-052D45DEF6A8}"/>
              </a:ext>
            </a:extLst>
          </p:cNvPr>
          <p:cNvSpPr>
            <a:spLocks noChangeShapeType="1"/>
          </p:cNvSpPr>
          <p:nvPr/>
        </p:nvSpPr>
        <p:spPr bwMode="auto">
          <a:xfrm>
            <a:off x="2641601" y="3962400"/>
            <a:ext cx="8682567"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2" name="Rectangle 2"/>
          <p:cNvSpPr>
            <a:spLocks noGrp="1" noChangeArrowheads="1"/>
          </p:cNvSpPr>
          <p:nvPr>
            <p:ph type="ctrTitle"/>
          </p:nvPr>
        </p:nvSpPr>
        <p:spPr>
          <a:xfrm>
            <a:off x="1219201" y="1524000"/>
            <a:ext cx="10164233" cy="1752600"/>
          </a:xfrm>
        </p:spPr>
        <p:txBody>
          <a:bodyPr/>
          <a:lstStyle>
            <a:lvl1pPr>
              <a:defRPr sz="5000"/>
            </a:lvl1pPr>
          </a:lstStyle>
          <a:p>
            <a:pPr lvl="0"/>
            <a:r>
              <a:rPr lang="en-US" altLang="en-US" noProof="0"/>
              <a:t>Click to edit Master title style</a:t>
            </a:r>
          </a:p>
        </p:txBody>
      </p:sp>
      <p:sp>
        <p:nvSpPr>
          <p:cNvPr id="5123" name="Rectangle 3"/>
          <p:cNvSpPr>
            <a:spLocks noGrp="1" noChangeArrowheads="1"/>
          </p:cNvSpPr>
          <p:nvPr>
            <p:ph type="subTitle" idx="1"/>
          </p:nvPr>
        </p:nvSpPr>
        <p:spPr>
          <a:xfrm>
            <a:off x="2641600" y="3962400"/>
            <a:ext cx="8737600" cy="1752600"/>
          </a:xfrm>
        </p:spPr>
        <p:txBody>
          <a:bodyPr/>
          <a:lstStyle>
            <a:lvl1pPr marL="0" indent="0">
              <a:buFont typeface="Wingdings" pitchFamily="2" charset="2"/>
              <a:buNone/>
              <a:defRPr sz="2800"/>
            </a:lvl1pPr>
          </a:lstStyle>
          <a:p>
            <a:pPr lvl="0"/>
            <a:r>
              <a:rPr lang="en-US" altLang="en-US" noProof="0"/>
              <a:t>Click to edit Master subtitle style</a:t>
            </a:r>
          </a:p>
        </p:txBody>
      </p:sp>
      <p:sp>
        <p:nvSpPr>
          <p:cNvPr id="4" name="Rectangle 4">
            <a:extLst>
              <a:ext uri="{FF2B5EF4-FFF2-40B4-BE49-F238E27FC236}">
                <a16:creationId xmlns:a16="http://schemas.microsoft.com/office/drawing/2014/main" id="{BB460EC6-470A-9DB6-0176-A4A219ED49BE}"/>
              </a:ext>
            </a:extLst>
          </p:cNvPr>
          <p:cNvSpPr>
            <a:spLocks noGrp="1" noChangeArrowheads="1"/>
          </p:cNvSpPr>
          <p:nvPr>
            <p:ph type="dt" sz="half" idx="10"/>
          </p:nvPr>
        </p:nvSpPr>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12F1BF6-EA22-22CA-C7C1-4696580667F8}"/>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276130AD-12E8-6347-3613-E8B808585623}"/>
              </a:ext>
            </a:extLst>
          </p:cNvPr>
          <p:cNvSpPr>
            <a:spLocks noGrp="1" noChangeArrowheads="1"/>
          </p:cNvSpPr>
          <p:nvPr>
            <p:ph type="sldNum" sz="quarter" idx="12"/>
          </p:nvPr>
        </p:nvSpPr>
        <p:spPr/>
        <p:txBody>
          <a:bodyPr/>
          <a:lstStyle>
            <a:lvl1pPr>
              <a:defRPr smtClean="0"/>
            </a:lvl1pPr>
          </a:lstStyle>
          <a:p>
            <a:pPr>
              <a:defRPr/>
            </a:pPr>
            <a:fld id="{A6651999-2CBF-420A-8D55-057C93C20C31}" type="slidenum">
              <a:rPr lang="en-US" altLang="en-US"/>
              <a:pPr>
                <a:defRPr/>
              </a:pPr>
              <a:t>‹#›</a:t>
            </a:fld>
            <a:endParaRPr lang="en-US" altLang="en-US"/>
          </a:p>
        </p:txBody>
      </p:sp>
    </p:spTree>
    <p:extLst>
      <p:ext uri="{BB962C8B-B14F-4D97-AF65-F5344CB8AC3E}">
        <p14:creationId xmlns:p14="http://schemas.microsoft.com/office/powerpoint/2010/main" val="2625534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E5636D9-8246-653F-E857-0C21138985D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78795F7-CE39-1331-787F-8FEBF38C2F1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A56B58E-D193-9D35-6CC9-113BC3F58807}"/>
              </a:ext>
            </a:extLst>
          </p:cNvPr>
          <p:cNvSpPr>
            <a:spLocks noGrp="1" noChangeArrowheads="1"/>
          </p:cNvSpPr>
          <p:nvPr>
            <p:ph type="sldNum" sz="quarter" idx="12"/>
          </p:nvPr>
        </p:nvSpPr>
        <p:spPr>
          <a:ln/>
        </p:spPr>
        <p:txBody>
          <a:bodyPr/>
          <a:lstStyle>
            <a:lvl1pPr>
              <a:defRPr/>
            </a:lvl1pPr>
          </a:lstStyle>
          <a:p>
            <a:pPr>
              <a:defRPr/>
            </a:pPr>
            <a:fld id="{1E3D18BF-FF0A-47A3-B264-1771E556A529}" type="slidenum">
              <a:rPr lang="en-US" altLang="en-US"/>
              <a:pPr>
                <a:defRPr/>
              </a:pPr>
              <a:t>‹#›</a:t>
            </a:fld>
            <a:endParaRPr lang="en-US" altLang="en-US"/>
          </a:p>
        </p:txBody>
      </p:sp>
    </p:spTree>
    <p:extLst>
      <p:ext uri="{BB962C8B-B14F-4D97-AF65-F5344CB8AC3E}">
        <p14:creationId xmlns:p14="http://schemas.microsoft.com/office/powerpoint/2010/main" val="1387003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5DCB890-ED88-A1B5-917F-DFA4B313503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A78C5BFE-44E0-6516-16B1-0408309F35A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6FF0030-05B8-2853-E40E-FFBC9A9CDEF9}"/>
              </a:ext>
            </a:extLst>
          </p:cNvPr>
          <p:cNvSpPr>
            <a:spLocks noGrp="1" noChangeArrowheads="1"/>
          </p:cNvSpPr>
          <p:nvPr>
            <p:ph type="sldNum" sz="quarter" idx="12"/>
          </p:nvPr>
        </p:nvSpPr>
        <p:spPr>
          <a:ln/>
        </p:spPr>
        <p:txBody>
          <a:bodyPr/>
          <a:lstStyle>
            <a:lvl1pPr>
              <a:defRPr/>
            </a:lvl1pPr>
          </a:lstStyle>
          <a:p>
            <a:pPr>
              <a:defRPr/>
            </a:pPr>
            <a:fld id="{748ADC22-5324-48F3-AFE0-EE070A731F0D}" type="slidenum">
              <a:rPr lang="en-US" altLang="en-US"/>
              <a:pPr>
                <a:defRPr/>
              </a:pPr>
              <a:t>‹#›</a:t>
            </a:fld>
            <a:endParaRPr lang="en-US" altLang="en-US"/>
          </a:p>
        </p:txBody>
      </p:sp>
    </p:spTree>
    <p:extLst>
      <p:ext uri="{BB962C8B-B14F-4D97-AF65-F5344CB8AC3E}">
        <p14:creationId xmlns:p14="http://schemas.microsoft.com/office/powerpoint/2010/main" val="740441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600201"/>
            <a:ext cx="10972800" cy="4114799"/>
          </a:xfrm>
        </p:spPr>
        <p:txBody>
          <a:bodyPr/>
          <a:lstStyle>
            <a:lvl1pPr marL="342900" indent="-342900">
              <a:buFont typeface="Wingdings" panose="05000000000000000000" pitchFamily="2" charset="2"/>
              <a:buChar char="§"/>
              <a:defRPr/>
            </a:lvl1pPr>
            <a:lvl2pPr>
              <a:buSzPct val="50000"/>
              <a:defRPr/>
            </a:lvl2pPr>
            <a:lvl3pPr>
              <a:buSzPct val="50000"/>
              <a:defRPr/>
            </a:lvl3pPr>
            <a:lvl4pPr>
              <a:buSzPct val="50000"/>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a:extLst>
              <a:ext uri="{FF2B5EF4-FFF2-40B4-BE49-F238E27FC236}">
                <a16:creationId xmlns:a16="http://schemas.microsoft.com/office/drawing/2014/main" id="{4682F96D-29E9-3E37-2CA5-9EFD89E2C324}"/>
              </a:ext>
            </a:extLst>
          </p:cNvPr>
          <p:cNvSpPr/>
          <p:nvPr userDrawn="1"/>
        </p:nvSpPr>
        <p:spPr>
          <a:xfrm>
            <a:off x="533400" y="6019800"/>
            <a:ext cx="11201400" cy="38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14813037"/>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9B870A90-3D45-BCD0-7C17-55E9C9872BD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BBBAEC5B-8016-0022-24E3-B337E7855B7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610CD265-A368-F191-14E0-75948103FD4F}"/>
              </a:ext>
            </a:extLst>
          </p:cNvPr>
          <p:cNvSpPr>
            <a:spLocks noGrp="1" noChangeArrowheads="1"/>
          </p:cNvSpPr>
          <p:nvPr>
            <p:ph type="sldNum" sz="quarter" idx="12"/>
          </p:nvPr>
        </p:nvSpPr>
        <p:spPr>
          <a:ln/>
        </p:spPr>
        <p:txBody>
          <a:bodyPr/>
          <a:lstStyle>
            <a:lvl1pPr>
              <a:defRPr/>
            </a:lvl1pPr>
          </a:lstStyle>
          <a:p>
            <a:pPr>
              <a:defRPr/>
            </a:pPr>
            <a:fld id="{B02124DA-2AAC-4B33-9C5D-06FB41ABC1FF}" type="slidenum">
              <a:rPr lang="en-US" altLang="en-US"/>
              <a:pPr>
                <a:defRPr/>
              </a:pPr>
              <a:t>‹#›</a:t>
            </a:fld>
            <a:endParaRPr lang="en-US" altLang="en-US"/>
          </a:p>
        </p:txBody>
      </p:sp>
    </p:spTree>
    <p:extLst>
      <p:ext uri="{BB962C8B-B14F-4D97-AF65-F5344CB8AC3E}">
        <p14:creationId xmlns:p14="http://schemas.microsoft.com/office/powerpoint/2010/main" val="4264604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6F99519E-6B3D-9AEE-0B9C-2E90111B2F6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B9FF1147-0BF0-E256-AB2A-F3446386A12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C475D43C-25B9-3D61-E3CA-E0BFB93C2461}"/>
              </a:ext>
            </a:extLst>
          </p:cNvPr>
          <p:cNvSpPr>
            <a:spLocks noGrp="1" noChangeArrowheads="1"/>
          </p:cNvSpPr>
          <p:nvPr>
            <p:ph type="sldNum" sz="quarter" idx="12"/>
          </p:nvPr>
        </p:nvSpPr>
        <p:spPr>
          <a:ln/>
        </p:spPr>
        <p:txBody>
          <a:bodyPr/>
          <a:lstStyle>
            <a:lvl1pPr>
              <a:defRPr/>
            </a:lvl1pPr>
          </a:lstStyle>
          <a:p>
            <a:pPr>
              <a:defRPr/>
            </a:pPr>
            <a:fld id="{B3463B3A-3EAA-4238-BB1B-A59F623A427D}" type="slidenum">
              <a:rPr lang="en-US" altLang="en-US"/>
              <a:pPr>
                <a:defRPr/>
              </a:pPr>
              <a:t>‹#›</a:t>
            </a:fld>
            <a:endParaRPr lang="en-US" altLang="en-US"/>
          </a:p>
        </p:txBody>
      </p:sp>
    </p:spTree>
    <p:extLst>
      <p:ext uri="{BB962C8B-B14F-4D97-AF65-F5344CB8AC3E}">
        <p14:creationId xmlns:p14="http://schemas.microsoft.com/office/powerpoint/2010/main" val="274690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265108E-EB6B-EBDF-CF64-C4641666226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101E541C-82A3-7E64-06F0-B30AC90ED37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42EAC8C7-1E04-A0C6-732A-FCF069EDFDAF}"/>
              </a:ext>
            </a:extLst>
          </p:cNvPr>
          <p:cNvSpPr>
            <a:spLocks noGrp="1" noChangeArrowheads="1"/>
          </p:cNvSpPr>
          <p:nvPr>
            <p:ph type="sldNum" sz="quarter" idx="12"/>
          </p:nvPr>
        </p:nvSpPr>
        <p:spPr>
          <a:ln/>
        </p:spPr>
        <p:txBody>
          <a:bodyPr/>
          <a:lstStyle>
            <a:lvl1pPr>
              <a:defRPr/>
            </a:lvl1pPr>
          </a:lstStyle>
          <a:p>
            <a:pPr>
              <a:defRPr/>
            </a:pPr>
            <a:fld id="{9B4E95CC-5BED-4BA3-A933-46D17D7E6AC9}" type="slidenum">
              <a:rPr lang="en-US" altLang="en-US"/>
              <a:pPr>
                <a:defRPr/>
              </a:pPr>
              <a:t>‹#›</a:t>
            </a:fld>
            <a:endParaRPr lang="en-US" altLang="en-US"/>
          </a:p>
        </p:txBody>
      </p:sp>
    </p:spTree>
    <p:extLst>
      <p:ext uri="{BB962C8B-B14F-4D97-AF65-F5344CB8AC3E}">
        <p14:creationId xmlns:p14="http://schemas.microsoft.com/office/powerpoint/2010/main" val="3691708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0AD2BA6C-9900-0093-F0A6-B52ED36AE6A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58348C7F-2659-CB9C-A326-814E4CBBB6E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94242AB-5849-55E4-B37F-DFCF8ED75F7B}"/>
              </a:ext>
            </a:extLst>
          </p:cNvPr>
          <p:cNvSpPr>
            <a:spLocks noGrp="1" noChangeArrowheads="1"/>
          </p:cNvSpPr>
          <p:nvPr>
            <p:ph type="sldNum" sz="quarter" idx="12"/>
          </p:nvPr>
        </p:nvSpPr>
        <p:spPr>
          <a:ln/>
        </p:spPr>
        <p:txBody>
          <a:bodyPr/>
          <a:lstStyle>
            <a:lvl1pPr>
              <a:defRPr/>
            </a:lvl1pPr>
          </a:lstStyle>
          <a:p>
            <a:pPr>
              <a:defRPr/>
            </a:pPr>
            <a:fld id="{65304595-FFCD-4D2B-9001-1F49DF178E4C}" type="slidenum">
              <a:rPr lang="en-US" altLang="en-US"/>
              <a:pPr>
                <a:defRPr/>
              </a:pPr>
              <a:t>‹#›</a:t>
            </a:fld>
            <a:endParaRPr lang="en-US" altLang="en-US"/>
          </a:p>
        </p:txBody>
      </p:sp>
    </p:spTree>
    <p:extLst>
      <p:ext uri="{BB962C8B-B14F-4D97-AF65-F5344CB8AC3E}">
        <p14:creationId xmlns:p14="http://schemas.microsoft.com/office/powerpoint/2010/main" val="3199756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0A672B5-BB5E-5993-3F9E-2807A42F5FF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EB6C0C66-3FB5-F327-2F4C-1BCCB76DF01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AA374D85-147E-3B82-751D-30DB92A25B5C}"/>
              </a:ext>
            </a:extLst>
          </p:cNvPr>
          <p:cNvSpPr>
            <a:spLocks noGrp="1" noChangeArrowheads="1"/>
          </p:cNvSpPr>
          <p:nvPr>
            <p:ph type="sldNum" sz="quarter" idx="12"/>
          </p:nvPr>
        </p:nvSpPr>
        <p:spPr>
          <a:ln/>
        </p:spPr>
        <p:txBody>
          <a:bodyPr/>
          <a:lstStyle>
            <a:lvl1pPr>
              <a:defRPr/>
            </a:lvl1pPr>
          </a:lstStyle>
          <a:p>
            <a:pPr>
              <a:defRPr/>
            </a:pPr>
            <a:fld id="{5E5019EA-618F-4133-977A-5397161007FA}" type="slidenum">
              <a:rPr lang="en-US" altLang="en-US"/>
              <a:pPr>
                <a:defRPr/>
              </a:pPr>
              <a:t>‹#›</a:t>
            </a:fld>
            <a:endParaRPr lang="en-US" altLang="en-US"/>
          </a:p>
        </p:txBody>
      </p:sp>
    </p:spTree>
    <p:extLst>
      <p:ext uri="{BB962C8B-B14F-4D97-AF65-F5344CB8AC3E}">
        <p14:creationId xmlns:p14="http://schemas.microsoft.com/office/powerpoint/2010/main" val="81111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552B1DF-7790-85BE-7A4C-264E211501D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81EF634D-6F7E-F997-FB6B-A3F6F491E64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66D7C111-E15C-A138-55BF-0EC37AE266DA}"/>
              </a:ext>
            </a:extLst>
          </p:cNvPr>
          <p:cNvSpPr>
            <a:spLocks noGrp="1" noChangeArrowheads="1"/>
          </p:cNvSpPr>
          <p:nvPr>
            <p:ph type="sldNum" sz="quarter" idx="12"/>
          </p:nvPr>
        </p:nvSpPr>
        <p:spPr>
          <a:ln/>
        </p:spPr>
        <p:txBody>
          <a:bodyPr/>
          <a:lstStyle>
            <a:lvl1pPr>
              <a:defRPr/>
            </a:lvl1pPr>
          </a:lstStyle>
          <a:p>
            <a:pPr>
              <a:defRPr/>
            </a:pPr>
            <a:fld id="{3C0A5AD3-035D-4380-8B71-10986ACBBE98}" type="slidenum">
              <a:rPr lang="en-US" altLang="en-US"/>
              <a:pPr>
                <a:defRPr/>
              </a:pPr>
              <a:t>‹#›</a:t>
            </a:fld>
            <a:endParaRPr lang="en-US" altLang="en-US"/>
          </a:p>
        </p:txBody>
      </p:sp>
    </p:spTree>
    <p:extLst>
      <p:ext uri="{BB962C8B-B14F-4D97-AF65-F5344CB8AC3E}">
        <p14:creationId xmlns:p14="http://schemas.microsoft.com/office/powerpoint/2010/main" val="772542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A0D935A-644B-EEBE-2636-7A7091A6D73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8BEAB27-D4B3-79ED-4C1D-3B43AA9B4D7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2FCB9BC-F936-9EB3-A993-64436D148B2F}"/>
              </a:ext>
            </a:extLst>
          </p:cNvPr>
          <p:cNvSpPr>
            <a:spLocks noGrp="1" noChangeArrowheads="1"/>
          </p:cNvSpPr>
          <p:nvPr>
            <p:ph type="sldNum" sz="quarter" idx="12"/>
          </p:nvPr>
        </p:nvSpPr>
        <p:spPr>
          <a:ln/>
        </p:spPr>
        <p:txBody>
          <a:bodyPr/>
          <a:lstStyle>
            <a:lvl1pPr>
              <a:defRPr/>
            </a:lvl1pPr>
          </a:lstStyle>
          <a:p>
            <a:pPr>
              <a:defRPr/>
            </a:pPr>
            <a:fld id="{B4D29ED5-5BC2-4585-A59E-21FB558AA7E2}" type="slidenum">
              <a:rPr lang="en-US" altLang="en-US"/>
              <a:pPr>
                <a:defRPr/>
              </a:pPr>
              <a:t>‹#›</a:t>
            </a:fld>
            <a:endParaRPr lang="en-US" altLang="en-US"/>
          </a:p>
        </p:txBody>
      </p:sp>
    </p:spTree>
    <p:extLst>
      <p:ext uri="{BB962C8B-B14F-4D97-AF65-F5344CB8AC3E}">
        <p14:creationId xmlns:p14="http://schemas.microsoft.com/office/powerpoint/2010/main" val="1823820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784AFCF-5494-8385-DA96-7A80E17A28DB}"/>
              </a:ext>
            </a:extLst>
          </p:cNvPr>
          <p:cNvSpPr>
            <a:spLocks noGrp="1" noChangeArrowheads="1"/>
          </p:cNvSpPr>
          <p:nvPr>
            <p:ph type="title"/>
          </p:nvPr>
        </p:nvSpPr>
        <p:spPr bwMode="auto">
          <a:xfrm>
            <a:off x="609600" y="277814"/>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14D23DCD-E19E-8DA6-9ACA-5B1D42F63227}"/>
              </a:ext>
            </a:extLst>
          </p:cNvPr>
          <p:cNvSpPr>
            <a:spLocks noGrp="1" noChangeArrowheads="1"/>
          </p:cNvSpPr>
          <p:nvPr>
            <p:ph type="body" idx="1"/>
          </p:nvPr>
        </p:nvSpPr>
        <p:spPr bwMode="auto">
          <a:xfrm>
            <a:off x="609600" y="1600201"/>
            <a:ext cx="109728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0" name="Rectangle 4">
            <a:extLst>
              <a:ext uri="{FF2B5EF4-FFF2-40B4-BE49-F238E27FC236}">
                <a16:creationId xmlns:a16="http://schemas.microsoft.com/office/drawing/2014/main" id="{1DC6A34F-495F-2735-79D9-6501334769C1}"/>
              </a:ext>
            </a:extLst>
          </p:cNvPr>
          <p:cNvSpPr>
            <a:spLocks noGrp="1" noChangeArrowheads="1"/>
          </p:cNvSpPr>
          <p:nvPr>
            <p:ph type="dt" sz="half" idx="2"/>
          </p:nvPr>
        </p:nvSpPr>
        <p:spPr bwMode="auto">
          <a:xfrm>
            <a:off x="609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101" name="Rectangle 5">
            <a:extLst>
              <a:ext uri="{FF2B5EF4-FFF2-40B4-BE49-F238E27FC236}">
                <a16:creationId xmlns:a16="http://schemas.microsoft.com/office/drawing/2014/main" id="{526A96E9-2BC3-2EA3-9FE8-22F7E92573B5}"/>
              </a:ext>
            </a:extLst>
          </p:cNvPr>
          <p:cNvSpPr>
            <a:spLocks noGrp="1" noChangeArrowheads="1"/>
          </p:cNvSpPr>
          <p:nvPr>
            <p:ph type="ftr" sz="quarter" idx="3"/>
          </p:nvPr>
        </p:nvSpPr>
        <p:spPr bwMode="auto">
          <a:xfrm>
            <a:off x="4165600" y="6248400"/>
            <a:ext cx="3860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102" name="Rectangle 6">
            <a:extLst>
              <a:ext uri="{FF2B5EF4-FFF2-40B4-BE49-F238E27FC236}">
                <a16:creationId xmlns:a16="http://schemas.microsoft.com/office/drawing/2014/main" id="{1A01A749-AB09-78AE-64B1-2F32BF114814}"/>
              </a:ext>
            </a:extLst>
          </p:cNvPr>
          <p:cNvSpPr>
            <a:spLocks noGrp="1" noChangeArrowheads="1"/>
          </p:cNvSpPr>
          <p:nvPr>
            <p:ph type="sldNum" sz="quarter" idx="4"/>
          </p:nvPr>
        </p:nvSpPr>
        <p:spPr bwMode="auto">
          <a:xfrm>
            <a:off x="8737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Garamond" panose="02020404030301010803" pitchFamily="18" charset="0"/>
              </a:defRPr>
            </a:lvl1pPr>
          </a:lstStyle>
          <a:p>
            <a:pPr>
              <a:defRPr/>
            </a:pPr>
            <a:fld id="{E90854CA-DA47-446B-A330-7454B7F72769}" type="slidenum">
              <a:rPr lang="en-US" altLang="en-US"/>
              <a:pPr>
                <a:defRPr/>
              </a:pPr>
              <a:t>‹#›</a:t>
            </a:fld>
            <a:endParaRPr lang="en-US" altLang="en-US"/>
          </a:p>
        </p:txBody>
      </p:sp>
      <p:sp>
        <p:nvSpPr>
          <p:cNvPr id="1031" name="Freeform 7">
            <a:extLst>
              <a:ext uri="{FF2B5EF4-FFF2-40B4-BE49-F238E27FC236}">
                <a16:creationId xmlns:a16="http://schemas.microsoft.com/office/drawing/2014/main" id="{D70E7E9C-0142-B508-C212-890692629EC6}"/>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2" name="Line 8">
            <a:extLst>
              <a:ext uri="{FF2B5EF4-FFF2-40B4-BE49-F238E27FC236}">
                <a16:creationId xmlns:a16="http://schemas.microsoft.com/office/drawing/2014/main" id="{86229DEE-407F-C93D-B76E-8A86F08F2AC9}"/>
              </a:ext>
            </a:extLst>
          </p:cNvPr>
          <p:cNvSpPr>
            <a:spLocks noChangeShapeType="1"/>
          </p:cNvSpPr>
          <p:nvPr/>
        </p:nvSpPr>
        <p:spPr bwMode="auto">
          <a:xfrm>
            <a:off x="609600" y="6172200"/>
            <a:ext cx="10972800"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rgbClr val="FF0000"/>
        </a:buClr>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rgbClr val="FF0000"/>
        </a:buClr>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rgbClr val="FF0000"/>
        </a:buClr>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rgbClr val="FF0000"/>
        </a:buClr>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rgbClr val="FF0000"/>
        </a:buClr>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rgbClr val="FF0000"/>
        </a:buClr>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rgbClr val="FF0000"/>
        </a:buClr>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rgbClr val="FF0000"/>
        </a:buClr>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rgbClr val="FF0000"/>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capitalone.com/credit-cards/lp/credit-card-agreements" TargetMode="External"/><Relationship Id="rId2" Type="http://schemas.openxmlformats.org/officeDocument/2006/relationships/hyperlink" Target="http://www.capitalone.com/"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B8D89C4-B681-03AA-7E13-B2556BC5AF77}"/>
              </a:ext>
            </a:extLst>
          </p:cNvPr>
          <p:cNvSpPr>
            <a:spLocks noGrp="1" noChangeArrowheads="1"/>
          </p:cNvSpPr>
          <p:nvPr>
            <p:ph type="ctrTitle"/>
          </p:nvPr>
        </p:nvSpPr>
        <p:spPr>
          <a:xfrm>
            <a:off x="1143000" y="1524000"/>
            <a:ext cx="8915401" cy="1752600"/>
          </a:xfrm>
        </p:spPr>
        <p:txBody>
          <a:bodyPr/>
          <a:lstStyle/>
          <a:p>
            <a:pPr eaLnBrk="1" hangingPunct="1"/>
            <a:r>
              <a:rPr lang="en-US" altLang="en-US" dirty="0"/>
              <a:t>Contracts, </a:t>
            </a:r>
            <a:r>
              <a:rPr lang="en-US" altLang="en-US"/>
              <a:t>Unjust Enrichment, and </a:t>
            </a:r>
            <a:r>
              <a:rPr lang="en-US" altLang="en-US" dirty="0"/>
              <a:t>Cybersecurity</a:t>
            </a:r>
          </a:p>
        </p:txBody>
      </p:sp>
      <p:sp>
        <p:nvSpPr>
          <p:cNvPr id="4099" name="Rectangle 3">
            <a:extLst>
              <a:ext uri="{FF2B5EF4-FFF2-40B4-BE49-F238E27FC236}">
                <a16:creationId xmlns:a16="http://schemas.microsoft.com/office/drawing/2014/main" id="{5F8391F4-6F4B-DA67-D540-49A86024E62E}"/>
              </a:ext>
            </a:extLst>
          </p:cNvPr>
          <p:cNvSpPr>
            <a:spLocks noGrp="1" noChangeArrowheads="1"/>
          </p:cNvSpPr>
          <p:nvPr>
            <p:ph type="subTitle" idx="1"/>
          </p:nvPr>
        </p:nvSpPr>
        <p:spPr/>
        <p:txBody>
          <a:bodyPr/>
          <a:lstStyle/>
          <a:p>
            <a:pPr eaLnBrk="1" hangingPunct="1"/>
            <a:endParaRPr lang="en-US" altLang="en-US" dirty="0"/>
          </a:p>
          <a:p>
            <a:pPr eaLnBrk="1" hangingPunct="1"/>
            <a:r>
              <a:rPr lang="en-US" altLang="en-US" dirty="0"/>
              <a:t>Richard Warner</a:t>
            </a:r>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90E53449-1CD4-4250-BC7C-2644BC3CDD43}"/>
              </a:ext>
            </a:extLst>
          </p:cNvPr>
          <p:cNvSpPr>
            <a:spLocks noGrp="1" noChangeArrowheads="1"/>
          </p:cNvSpPr>
          <p:nvPr>
            <p:ph type="title"/>
          </p:nvPr>
        </p:nvSpPr>
        <p:spPr/>
        <p:txBody>
          <a:bodyPr/>
          <a:lstStyle/>
          <a:p>
            <a:r>
              <a:rPr lang="en-US" altLang="en-US"/>
              <a:t>Express Contracts</a:t>
            </a:r>
          </a:p>
        </p:txBody>
      </p:sp>
      <p:sp>
        <p:nvSpPr>
          <p:cNvPr id="6147" name="Content Placeholder 2">
            <a:extLst>
              <a:ext uri="{FF2B5EF4-FFF2-40B4-BE49-F238E27FC236}">
                <a16:creationId xmlns:a16="http://schemas.microsoft.com/office/drawing/2014/main" id="{1DA2290C-0F89-6DC5-FB96-C4673CA3C86D}"/>
              </a:ext>
            </a:extLst>
          </p:cNvPr>
          <p:cNvSpPr>
            <a:spLocks noGrp="1" noChangeArrowheads="1"/>
          </p:cNvSpPr>
          <p:nvPr>
            <p:ph idx="1"/>
          </p:nvPr>
        </p:nvSpPr>
        <p:spPr/>
        <p:txBody>
          <a:bodyPr/>
          <a:lstStyle/>
          <a:p>
            <a:r>
              <a:rPr lang="en-US" altLang="en-US" dirty="0"/>
              <a:t>Express contracts are created by</a:t>
            </a:r>
            <a:r>
              <a:rPr lang="en-US" altLang="en-US" i="1" dirty="0"/>
              <a:t> explicit</a:t>
            </a:r>
            <a:r>
              <a:rPr lang="en-US" altLang="en-US" dirty="0"/>
              <a:t> offer and acceptance.</a:t>
            </a:r>
          </a:p>
          <a:p>
            <a:r>
              <a:rPr lang="en-US" altLang="en-US" dirty="0">
                <a:solidFill>
                  <a:srgbClr val="202122"/>
                </a:solidFill>
              </a:rPr>
              <a:t>An agreement implied in fact is one "founded upon a meeting of minds, which, although not embodied in an express contract, is </a:t>
            </a:r>
            <a:r>
              <a:rPr lang="en-US" altLang="en-US" dirty="0"/>
              <a:t>inferred,</a:t>
            </a:r>
            <a:r>
              <a:rPr lang="en-US" altLang="en-US" dirty="0">
                <a:solidFill>
                  <a:srgbClr val="202122"/>
                </a:solidFill>
              </a:rPr>
              <a:t> as a fact, from conduct of the parties showing, in the light of the surrounding circumstances, their tacit understanding.“</a:t>
            </a:r>
          </a:p>
          <a:p>
            <a:pPr lvl="1"/>
            <a:r>
              <a:rPr lang="en-US" altLang="en-US" dirty="0"/>
              <a:t> Baltimore &amp; Ohio R. Co. v. United States, 261 U.S. 592 (1923).</a:t>
            </a:r>
          </a:p>
          <a:p>
            <a:endParaRPr lang="en-US"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015164AB-FE64-2184-2B09-A019C1D0C07E}"/>
              </a:ext>
            </a:extLst>
          </p:cNvPr>
          <p:cNvSpPr>
            <a:spLocks noGrp="1" noChangeArrowheads="1"/>
          </p:cNvSpPr>
          <p:nvPr>
            <p:ph type="title"/>
          </p:nvPr>
        </p:nvSpPr>
        <p:spPr/>
        <p:txBody>
          <a:bodyPr/>
          <a:lstStyle/>
          <a:p>
            <a:r>
              <a:rPr lang="en-US" altLang="en-US"/>
              <a:t>Employee Claims of Implied Contracts</a:t>
            </a:r>
          </a:p>
        </p:txBody>
      </p:sp>
      <p:sp>
        <p:nvSpPr>
          <p:cNvPr id="14339" name="Content Placeholder 2">
            <a:extLst>
              <a:ext uri="{FF2B5EF4-FFF2-40B4-BE49-F238E27FC236}">
                <a16:creationId xmlns:a16="http://schemas.microsoft.com/office/drawing/2014/main" id="{54804CA9-AA1F-B521-C56B-E37AA5BFF8C7}"/>
              </a:ext>
            </a:extLst>
          </p:cNvPr>
          <p:cNvSpPr>
            <a:spLocks noGrp="1" noChangeArrowheads="1"/>
          </p:cNvSpPr>
          <p:nvPr>
            <p:ph idx="1"/>
          </p:nvPr>
        </p:nvSpPr>
        <p:spPr/>
        <p:txBody>
          <a:bodyPr/>
          <a:lstStyle/>
          <a:p>
            <a:r>
              <a:rPr lang="en-US" altLang="en-US" i="1"/>
              <a:t>In Re GE/CBPS Data Breach Litigation</a:t>
            </a:r>
            <a:r>
              <a:rPr lang="en-US" altLang="en-US"/>
              <a:t> </a:t>
            </a:r>
          </a:p>
          <a:p>
            <a:r>
              <a:rPr lang="en-US" altLang="en-US"/>
              <a:t>Employees of General Electric (GE) sued to recover alleged losses from a data breach of GE’s network. </a:t>
            </a:r>
          </a:p>
          <a:p>
            <a:r>
              <a:rPr lang="en-US" altLang="en-US"/>
              <a:t>One of their theories of liability for GE was that GE breached an implied in fact contract to take reasonable steps to secure the data employees provided </a:t>
            </a:r>
          </a:p>
          <a:p>
            <a:r>
              <a:rPr lang="en-US" altLang="en-US"/>
              <a:t>They based their implied in fact contract claim on representations in GE’s non-contractual documents presenting company policy.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B1B9E4C0-0265-1315-1634-7EA1C89D7857}"/>
              </a:ext>
            </a:extLst>
          </p:cNvPr>
          <p:cNvSpPr>
            <a:spLocks noGrp="1" noChangeArrowheads="1"/>
          </p:cNvSpPr>
          <p:nvPr>
            <p:ph type="title"/>
          </p:nvPr>
        </p:nvSpPr>
        <p:spPr/>
        <p:txBody>
          <a:bodyPr/>
          <a:lstStyle/>
          <a:p>
            <a:r>
              <a:rPr lang="en-US" altLang="en-US"/>
              <a:t>Data Collected</a:t>
            </a:r>
          </a:p>
        </p:txBody>
      </p:sp>
      <p:sp>
        <p:nvSpPr>
          <p:cNvPr id="15363" name="Content Placeholder 2">
            <a:extLst>
              <a:ext uri="{FF2B5EF4-FFF2-40B4-BE49-F238E27FC236}">
                <a16:creationId xmlns:a16="http://schemas.microsoft.com/office/drawing/2014/main" id="{B41D943E-1A22-065D-8279-414DF883419B}"/>
              </a:ext>
            </a:extLst>
          </p:cNvPr>
          <p:cNvSpPr>
            <a:spLocks noGrp="1" noChangeArrowheads="1"/>
          </p:cNvSpPr>
          <p:nvPr>
            <p:ph idx="1"/>
          </p:nvPr>
        </p:nvSpPr>
        <p:spPr/>
        <p:txBody>
          <a:bodyPr/>
          <a:lstStyle/>
          <a:p>
            <a:r>
              <a:rPr lang="en-US" altLang="en-US"/>
              <a:t>GE collects and maintains personal and financial information about its employees and their dependents or other beneficiaries.</a:t>
            </a:r>
          </a:p>
          <a:p>
            <a:r>
              <a:rPr lang="en-US" altLang="en-US"/>
              <a:t>Among the types of information collected are </a:t>
            </a:r>
          </a:p>
          <a:p>
            <a:pPr lvl="1"/>
            <a:r>
              <a:rPr lang="en-US" altLang="en-US"/>
              <a:t>employment data obtained in the context of an employment relationship, including</a:t>
            </a:r>
          </a:p>
          <a:p>
            <a:pPr lvl="1"/>
            <a:r>
              <a:rPr lang="en-US" altLang="en-US"/>
              <a:t>names, addresses, emails, phones, nationalities, and credit card numbers.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8E1BE234-4EA6-48E9-6B5D-C63BC3679DAE}"/>
              </a:ext>
            </a:extLst>
          </p:cNvPr>
          <p:cNvSpPr>
            <a:spLocks noGrp="1" noChangeArrowheads="1"/>
          </p:cNvSpPr>
          <p:nvPr>
            <p:ph type="title"/>
          </p:nvPr>
        </p:nvSpPr>
        <p:spPr/>
        <p:txBody>
          <a:bodyPr/>
          <a:lstStyle/>
          <a:p>
            <a:r>
              <a:rPr lang="en-US" altLang="en-US"/>
              <a:t>The GE Documents</a:t>
            </a:r>
          </a:p>
        </p:txBody>
      </p:sp>
      <p:sp>
        <p:nvSpPr>
          <p:cNvPr id="16387" name="Content Placeholder 2">
            <a:extLst>
              <a:ext uri="{FF2B5EF4-FFF2-40B4-BE49-F238E27FC236}">
                <a16:creationId xmlns:a16="http://schemas.microsoft.com/office/drawing/2014/main" id="{1BDBCE25-47B5-C3AC-FDD8-6072F45C018E}"/>
              </a:ext>
            </a:extLst>
          </p:cNvPr>
          <p:cNvSpPr>
            <a:spLocks noGrp="1" noChangeArrowheads="1"/>
          </p:cNvSpPr>
          <p:nvPr>
            <p:ph idx="1"/>
          </p:nvPr>
        </p:nvSpPr>
        <p:spPr/>
        <p:txBody>
          <a:bodyPr/>
          <a:lstStyle/>
          <a:p>
            <a:r>
              <a:rPr lang="en-US" altLang="en-US" sz="2800" i="1">
                <a:solidFill>
                  <a:srgbClr val="000000"/>
                </a:solidFill>
                <a:cs typeface="Times New Roman" panose="02020603050405020304" pitchFamily="18" charset="0"/>
              </a:rPr>
              <a:t>Website</a:t>
            </a:r>
            <a:r>
              <a:rPr lang="en-US" altLang="en-US" sz="2800">
                <a:solidFill>
                  <a:srgbClr val="000000"/>
                </a:solidFill>
                <a:cs typeface="Times New Roman" panose="02020603050405020304" pitchFamily="18" charset="0"/>
              </a:rPr>
              <a:t>: GE says it will take reasonable steps to safeguard data.</a:t>
            </a:r>
          </a:p>
          <a:p>
            <a:r>
              <a:rPr lang="en-US" altLang="en-US" sz="2800" i="1">
                <a:solidFill>
                  <a:srgbClr val="000000"/>
                </a:solidFill>
                <a:cs typeface="Times New Roman" panose="02020603050405020304" pitchFamily="18" charset="0"/>
              </a:rPr>
              <a:t>The Employment Data Protection Standards</a:t>
            </a:r>
            <a:r>
              <a:rPr lang="en-US" altLang="en-US" sz="2800">
                <a:solidFill>
                  <a:srgbClr val="000000"/>
                </a:solidFill>
                <a:cs typeface="Times New Roman" panose="02020603050405020304" pitchFamily="18" charset="0"/>
              </a:rPr>
              <a:t>: Details steps GE took to secure data. </a:t>
            </a:r>
          </a:p>
          <a:p>
            <a:r>
              <a:rPr lang="en-US" altLang="en-US" sz="2800" i="1">
                <a:solidFill>
                  <a:srgbClr val="000000"/>
                </a:solidFill>
                <a:cs typeface="Times New Roman" panose="02020603050405020304" pitchFamily="18" charset="0"/>
              </a:rPr>
              <a:t>The Spirit &amp; The Letter</a:t>
            </a:r>
            <a:r>
              <a:rPr lang="en-US" altLang="en-US" sz="2800">
                <a:solidFill>
                  <a:srgbClr val="000000"/>
                </a:solidFill>
                <a:cs typeface="Times New Roman" panose="02020603050405020304" pitchFamily="18" charset="0"/>
              </a:rPr>
              <a:t>:  Details employee best practices for preventing unauthorized access.</a:t>
            </a:r>
          </a:p>
          <a:p>
            <a:r>
              <a:rPr lang="en-US" altLang="en-US" sz="2800">
                <a:solidFill>
                  <a:srgbClr val="000000"/>
                </a:solidFill>
                <a:cs typeface="Times New Roman" panose="02020603050405020304" pitchFamily="18" charset="0"/>
              </a:rPr>
              <a:t>Is this enough for a “meeting of the minds”? </a:t>
            </a:r>
          </a:p>
          <a:p>
            <a:pPr lvl="1"/>
            <a:r>
              <a:rPr lang="en-US" altLang="en-US" sz="2800">
                <a:solidFill>
                  <a:srgbClr val="000000"/>
                </a:solidFill>
                <a:cs typeface="Times New Roman" panose="02020603050405020304" pitchFamily="18" charset="0"/>
              </a:rPr>
              <a:t>That is, should employees reasonably expect GE to adequately protect their data, </a:t>
            </a:r>
            <a:r>
              <a:rPr lang="en-US" altLang="en-US" sz="2800" i="1">
                <a:solidFill>
                  <a:srgbClr val="000000"/>
                </a:solidFill>
                <a:cs typeface="Times New Roman" panose="02020603050405020304" pitchFamily="18" charset="0"/>
              </a:rPr>
              <a:t>and </a:t>
            </a:r>
            <a:r>
              <a:rPr lang="en-US" altLang="en-US" sz="2800">
                <a:solidFill>
                  <a:srgbClr val="000000"/>
                </a:solidFill>
                <a:cs typeface="Times New Roman" panose="02020603050405020304" pitchFamily="18" charset="0"/>
              </a:rPr>
              <a:t>should GE realize that?</a:t>
            </a:r>
          </a:p>
          <a:p>
            <a:endParaRPr lang="en-US" altLang="en-US" sz="2800">
              <a:solidFill>
                <a:srgbClr val="000000"/>
              </a:solidFill>
              <a:cs typeface="Times New Roman" panose="02020603050405020304" pitchFamily="18" charset="0"/>
            </a:endParaRPr>
          </a:p>
          <a:p>
            <a:endParaRPr lang="en-US" altLang="en-US" sz="32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871A0F3D-942B-0876-70A0-6B6AEBA1B4BE}"/>
              </a:ext>
            </a:extLst>
          </p:cNvPr>
          <p:cNvSpPr>
            <a:spLocks noGrp="1" noChangeArrowheads="1"/>
          </p:cNvSpPr>
          <p:nvPr>
            <p:ph type="title"/>
          </p:nvPr>
        </p:nvSpPr>
        <p:spPr/>
        <p:txBody>
          <a:bodyPr/>
          <a:lstStyle/>
          <a:p>
            <a:r>
              <a:rPr lang="en-US" altLang="en-US"/>
              <a:t>What The Court Notes</a:t>
            </a:r>
          </a:p>
        </p:txBody>
      </p:sp>
      <p:sp>
        <p:nvSpPr>
          <p:cNvPr id="17411" name="Content Placeholder 2">
            <a:extLst>
              <a:ext uri="{FF2B5EF4-FFF2-40B4-BE49-F238E27FC236}">
                <a16:creationId xmlns:a16="http://schemas.microsoft.com/office/drawing/2014/main" id="{7CF173A3-4983-C46C-C602-830C598EF0A0}"/>
              </a:ext>
            </a:extLst>
          </p:cNvPr>
          <p:cNvSpPr>
            <a:spLocks noGrp="1" noChangeArrowheads="1"/>
          </p:cNvSpPr>
          <p:nvPr>
            <p:ph idx="1"/>
          </p:nvPr>
        </p:nvSpPr>
        <p:spPr/>
        <p:txBody>
          <a:bodyPr/>
          <a:lstStyle/>
          <a:p>
            <a:r>
              <a:rPr lang="en-US" altLang="en-US" sz="2400" dirty="0">
                <a:solidFill>
                  <a:srgbClr val="000000"/>
                </a:solidFill>
                <a:cs typeface="Times New Roman" panose="02020603050405020304" pitchFamily="18" charset="0"/>
              </a:rPr>
              <a:t>The Spirit &amp; The Letter states </a:t>
            </a:r>
            <a:r>
              <a:rPr lang="en-US" altLang="en-US" sz="2400" i="1" dirty="0">
                <a:solidFill>
                  <a:srgbClr val="000000"/>
                </a:solidFill>
                <a:cs typeface="Times New Roman" panose="02020603050405020304" pitchFamily="18" charset="0"/>
              </a:rPr>
              <a:t>requirements</a:t>
            </a:r>
            <a:r>
              <a:rPr lang="en-US" altLang="en-US" sz="2400" dirty="0">
                <a:solidFill>
                  <a:srgbClr val="000000"/>
                </a:solidFill>
                <a:cs typeface="Times New Roman" panose="02020603050405020304" pitchFamily="18" charset="0"/>
              </a:rPr>
              <a:t> where failure to follow them can result in the termination of employment. </a:t>
            </a:r>
          </a:p>
          <a:p>
            <a:r>
              <a:rPr lang="en-US" altLang="en-US" sz="2400" dirty="0">
                <a:solidFill>
                  <a:srgbClr val="000000"/>
                </a:solidFill>
                <a:cs typeface="Times New Roman" panose="02020603050405020304" pitchFamily="18" charset="0"/>
              </a:rPr>
              <a:t>In Employee Data Protection Standards and Commitment to the Protection of Personal Information, GE emphasizes its committee to protecting employee data. </a:t>
            </a:r>
          </a:p>
          <a:p>
            <a:r>
              <a:rPr lang="en-US" altLang="en-US" sz="2400" dirty="0">
                <a:solidFill>
                  <a:srgbClr val="000000"/>
                </a:solidFill>
                <a:cs typeface="Times New Roman" panose="02020603050405020304" pitchFamily="18" charset="0"/>
              </a:rPr>
              <a:t>The court holds—at the motion to dismiss stage—that this is enough to support the claim that employees would reasonably expect GE to adequately protect their data.</a:t>
            </a:r>
          </a:p>
          <a:p>
            <a:pPr lvl="1"/>
            <a:r>
              <a:rPr lang="en-US" altLang="en-US" sz="2000" dirty="0">
                <a:solidFill>
                  <a:srgbClr val="000000"/>
                </a:solidFill>
                <a:cs typeface="Times New Roman" panose="02020603050405020304" pitchFamily="18" charset="0"/>
              </a:rPr>
              <a:t>The court does not explicitly say that </a:t>
            </a:r>
            <a:r>
              <a:rPr lang="en-US" altLang="en-US" sz="2000" i="1" dirty="0">
                <a:solidFill>
                  <a:srgbClr val="000000"/>
                </a:solidFill>
                <a:cs typeface="Times New Roman" panose="02020603050405020304" pitchFamily="18" charset="0"/>
              </a:rPr>
              <a:t>GE</a:t>
            </a:r>
            <a:r>
              <a:rPr lang="en-US" altLang="en-US" sz="2000" dirty="0">
                <a:solidFill>
                  <a:srgbClr val="000000"/>
                </a:solidFill>
                <a:cs typeface="Times New Roman" panose="02020603050405020304" pitchFamily="18" charset="0"/>
              </a:rPr>
              <a:t> should expect employees to think that, but we can assume it is implied.</a:t>
            </a:r>
          </a:p>
          <a:p>
            <a:endParaRPr lang="en-US" altLang="en-US" sz="2400" dirty="0">
              <a:solidFill>
                <a:srgbClr val="000000"/>
              </a:solidFill>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49BB2571-978B-2798-86A8-6379FE436F83}"/>
              </a:ext>
            </a:extLst>
          </p:cNvPr>
          <p:cNvSpPr>
            <a:spLocks noGrp="1" noChangeArrowheads="1"/>
          </p:cNvSpPr>
          <p:nvPr>
            <p:ph type="title"/>
          </p:nvPr>
        </p:nvSpPr>
        <p:spPr/>
        <p:txBody>
          <a:bodyPr/>
          <a:lstStyle/>
          <a:p>
            <a:r>
              <a:rPr lang="en-US" altLang="en-US"/>
              <a:t>Customer Implied Contract Claims</a:t>
            </a:r>
          </a:p>
        </p:txBody>
      </p:sp>
      <p:sp>
        <p:nvSpPr>
          <p:cNvPr id="18435" name="Content Placeholder 2">
            <a:extLst>
              <a:ext uri="{FF2B5EF4-FFF2-40B4-BE49-F238E27FC236}">
                <a16:creationId xmlns:a16="http://schemas.microsoft.com/office/drawing/2014/main" id="{DC638DBA-5F57-27F4-FAE6-DB94BF04AC2A}"/>
              </a:ext>
            </a:extLst>
          </p:cNvPr>
          <p:cNvSpPr>
            <a:spLocks noGrp="1" noChangeArrowheads="1"/>
          </p:cNvSpPr>
          <p:nvPr>
            <p:ph idx="1"/>
          </p:nvPr>
        </p:nvSpPr>
        <p:spPr/>
        <p:txBody>
          <a:bodyPr/>
          <a:lstStyle/>
          <a:p>
            <a:r>
              <a:rPr lang="en-US" altLang="en-US" dirty="0"/>
              <a:t>A common fact pattern: a business collects data, a data breach occurs, the customers whose data is affected sue claiming inadequate security. </a:t>
            </a:r>
          </a:p>
          <a:p>
            <a:r>
              <a:rPr lang="en-US" altLang="en-US" dirty="0"/>
              <a:t>In some cases, they claim breach of an implied in fact contract. </a:t>
            </a:r>
          </a:p>
          <a:p>
            <a:r>
              <a:rPr lang="en-US" altLang="en-US" dirty="0"/>
              <a:t>The courts have rejected a number of these claims. </a:t>
            </a:r>
          </a:p>
          <a:p>
            <a:r>
              <a:rPr lang="en-US" altLang="en-US" dirty="0"/>
              <a:t>But the court in </a:t>
            </a:r>
            <a:r>
              <a:rPr lang="en-US" altLang="en-US" sz="2800" i="1" dirty="0"/>
              <a:t>In Re Rutter’s Inc. Data: Security Breach Litigation </a:t>
            </a:r>
            <a:r>
              <a:rPr lang="en-US" altLang="en-US" sz="2800" dirty="0"/>
              <a:t>allows such a claim in a case in which Rutter’s failed to adequately protect credit card data. </a:t>
            </a:r>
            <a:endParaRPr lang="en-US" altLang="en-US" i="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DE3AB365-FE44-6F52-5807-AC0869E291FB}"/>
              </a:ext>
            </a:extLst>
          </p:cNvPr>
          <p:cNvSpPr>
            <a:spLocks noGrp="1" noChangeArrowheads="1"/>
          </p:cNvSpPr>
          <p:nvPr>
            <p:ph type="title"/>
          </p:nvPr>
        </p:nvSpPr>
        <p:spPr/>
        <p:txBody>
          <a:bodyPr/>
          <a:lstStyle/>
          <a:p>
            <a:r>
              <a:rPr lang="en-US" altLang="en-US"/>
              <a:t>The Implied In Fact Contract in </a:t>
            </a:r>
            <a:r>
              <a:rPr lang="en-US" altLang="en-US" sz="4400" i="1"/>
              <a:t>In Re Rutter’s </a:t>
            </a:r>
            <a:endParaRPr lang="en-US" altLang="en-US"/>
          </a:p>
        </p:txBody>
      </p:sp>
      <p:sp>
        <p:nvSpPr>
          <p:cNvPr id="19459" name="Content Placeholder 2">
            <a:extLst>
              <a:ext uri="{FF2B5EF4-FFF2-40B4-BE49-F238E27FC236}">
                <a16:creationId xmlns:a16="http://schemas.microsoft.com/office/drawing/2014/main" id="{313088CA-6B3A-BA46-D0E7-09EF7130E641}"/>
              </a:ext>
            </a:extLst>
          </p:cNvPr>
          <p:cNvSpPr>
            <a:spLocks noGrp="1" noChangeArrowheads="1"/>
          </p:cNvSpPr>
          <p:nvPr>
            <p:ph idx="1"/>
          </p:nvPr>
        </p:nvSpPr>
        <p:spPr>
          <a:xfrm>
            <a:off x="457200" y="1219200"/>
            <a:ext cx="10972800" cy="4114799"/>
          </a:xfrm>
        </p:spPr>
        <p:txBody>
          <a:bodyPr/>
          <a:lstStyle/>
          <a:p>
            <a:r>
              <a:rPr lang="en-US" altLang="en-US" dirty="0"/>
              <a:t>The  courts often find there are insufficient facts to find an implied in fact contract, but in </a:t>
            </a:r>
            <a:r>
              <a:rPr lang="en-US" altLang="en-US" sz="3200" i="1" dirty="0"/>
              <a:t>In Re Rutter’s </a:t>
            </a:r>
            <a:r>
              <a:rPr lang="en-US" altLang="en-US" sz="3200" dirty="0"/>
              <a:t>the court notes:</a:t>
            </a:r>
          </a:p>
          <a:p>
            <a:pPr lvl="1"/>
            <a:r>
              <a:rPr lang="en-US" altLang="en-US" dirty="0"/>
              <a:t>When a customer uses a credit card in a commercial transaction, she intends to provide that data to the merchant only. Ordinarily, a customer does not expect—and certainly does not intend—the merchant to allow unauthorized third-parties to access that data. A jury could reasonably conclude, therefore, that an implicit agreement to safeguard the data is necessary to effectuate the contract.</a:t>
            </a:r>
            <a:r>
              <a:rPr lang="en-US" altLang="en-US" sz="2800" dirty="0"/>
              <a:t>	</a:t>
            </a:r>
          </a:p>
          <a:p>
            <a:r>
              <a:rPr lang="en-US" altLang="en-US" dirty="0"/>
              <a:t>Do you agree?</a:t>
            </a:r>
          </a:p>
          <a:p>
            <a:r>
              <a:rPr lang="en-US" dirty="0"/>
              <a:t>(a) Yes</a:t>
            </a:r>
          </a:p>
          <a:p>
            <a:r>
              <a:rPr lang="en-US" dirty="0"/>
              <a:t>(b) No</a:t>
            </a:r>
          </a:p>
          <a:p>
            <a:r>
              <a:rPr lang="en-US" altLang="en-US" dirty="0"/>
              <a:t>(c) Not sure</a:t>
            </a:r>
          </a:p>
          <a:p>
            <a:endParaRPr lang="en-US"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E0861-0C83-BC39-9022-1C3CBDDB0786}"/>
              </a:ext>
            </a:extLst>
          </p:cNvPr>
          <p:cNvSpPr>
            <a:spLocks noGrp="1"/>
          </p:cNvSpPr>
          <p:nvPr>
            <p:ph type="title"/>
          </p:nvPr>
        </p:nvSpPr>
        <p:spPr/>
        <p:txBody>
          <a:bodyPr/>
          <a:lstStyle/>
          <a:p>
            <a:r>
              <a:rPr lang="en-US" dirty="0"/>
              <a:t>How Safe?</a:t>
            </a:r>
          </a:p>
        </p:txBody>
      </p:sp>
      <p:sp>
        <p:nvSpPr>
          <p:cNvPr id="3" name="Content Placeholder 2">
            <a:extLst>
              <a:ext uri="{FF2B5EF4-FFF2-40B4-BE49-F238E27FC236}">
                <a16:creationId xmlns:a16="http://schemas.microsoft.com/office/drawing/2014/main" id="{80505CC1-3BD2-174B-AEE4-D13C09029FCD}"/>
              </a:ext>
            </a:extLst>
          </p:cNvPr>
          <p:cNvSpPr>
            <a:spLocks noGrp="1"/>
          </p:cNvSpPr>
          <p:nvPr>
            <p:ph idx="1"/>
          </p:nvPr>
        </p:nvSpPr>
        <p:spPr/>
        <p:txBody>
          <a:bodyPr/>
          <a:lstStyle/>
          <a:p>
            <a:r>
              <a:rPr lang="en-US" dirty="0"/>
              <a:t>A “yes” owes an explanation of </a:t>
            </a:r>
            <a:r>
              <a:rPr lang="en-US" i="1" dirty="0"/>
              <a:t>how</a:t>
            </a:r>
            <a:r>
              <a:rPr lang="en-US" dirty="0"/>
              <a:t> safe the business promises to keep the data.</a:t>
            </a:r>
          </a:p>
          <a:p>
            <a:pPr lvl="1"/>
            <a:r>
              <a:rPr lang="en-US" dirty="0"/>
              <a:t>In compliance with industry standards?</a:t>
            </a:r>
          </a:p>
          <a:p>
            <a:r>
              <a:rPr lang="en-US" dirty="0"/>
              <a:t>What are the advantages of breach of contract over negligence for plaintiffs?</a:t>
            </a:r>
          </a:p>
        </p:txBody>
      </p:sp>
    </p:spTree>
    <p:extLst>
      <p:ext uri="{BB962C8B-B14F-4D97-AF65-F5344CB8AC3E}">
        <p14:creationId xmlns:p14="http://schemas.microsoft.com/office/powerpoint/2010/main" val="33451071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7A400-E17F-1C49-BAF3-5620FE85B52A}"/>
              </a:ext>
            </a:extLst>
          </p:cNvPr>
          <p:cNvSpPr>
            <a:spLocks noGrp="1"/>
          </p:cNvSpPr>
          <p:nvPr>
            <p:ph type="title"/>
          </p:nvPr>
        </p:nvSpPr>
        <p:spPr/>
        <p:txBody>
          <a:bodyPr/>
          <a:lstStyle/>
          <a:p>
            <a:r>
              <a:rPr lang="en-US" dirty="0"/>
              <a:t>Griffey v. Magellan Health</a:t>
            </a:r>
          </a:p>
        </p:txBody>
      </p:sp>
      <p:sp>
        <p:nvSpPr>
          <p:cNvPr id="3" name="Content Placeholder 2">
            <a:extLst>
              <a:ext uri="{FF2B5EF4-FFF2-40B4-BE49-F238E27FC236}">
                <a16:creationId xmlns:a16="http://schemas.microsoft.com/office/drawing/2014/main" id="{8473D22C-E3D8-7C51-79D5-112BEFF0A9CE}"/>
              </a:ext>
            </a:extLst>
          </p:cNvPr>
          <p:cNvSpPr>
            <a:spLocks noGrp="1"/>
          </p:cNvSpPr>
          <p:nvPr>
            <p:ph idx="1"/>
          </p:nvPr>
        </p:nvSpPr>
        <p:spPr/>
        <p:txBody>
          <a:bodyPr/>
          <a:lstStyle/>
          <a:p>
            <a:r>
              <a:rPr lang="en-US" dirty="0"/>
              <a:t>Magellan handles the administration of health care to its members. </a:t>
            </a:r>
          </a:p>
          <a:p>
            <a:r>
              <a:rPr lang="en-US" dirty="0"/>
              <a:t>It stores members’ PII (personally identifying information) and PHI (protected health information) on its servers. </a:t>
            </a:r>
          </a:p>
          <a:p>
            <a:r>
              <a:rPr lang="en-US" dirty="0"/>
              <a:t>In what was its second data breach of 2020, an employee facilitated a hacker’s unauthorized access to Magellan’s servers by unwittingly responding to a “spear phishing” email. The hacker then extracted Magellan’s stored PII and PHI . </a:t>
            </a:r>
          </a:p>
        </p:txBody>
      </p:sp>
    </p:spTree>
    <p:extLst>
      <p:ext uri="{BB962C8B-B14F-4D97-AF65-F5344CB8AC3E}">
        <p14:creationId xmlns:p14="http://schemas.microsoft.com/office/powerpoint/2010/main" val="40068372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119B9-0494-BFA6-BAD8-BD2BE9A80BD6}"/>
              </a:ext>
            </a:extLst>
          </p:cNvPr>
          <p:cNvSpPr>
            <a:spLocks noGrp="1"/>
          </p:cNvSpPr>
          <p:nvPr>
            <p:ph type="title"/>
          </p:nvPr>
        </p:nvSpPr>
        <p:spPr/>
        <p:txBody>
          <a:bodyPr/>
          <a:lstStyle/>
          <a:p>
            <a:r>
              <a:rPr lang="en-US" dirty="0"/>
              <a:t>An Implied Contract</a:t>
            </a:r>
          </a:p>
        </p:txBody>
      </p:sp>
      <p:sp>
        <p:nvSpPr>
          <p:cNvPr id="3" name="Content Placeholder 2">
            <a:extLst>
              <a:ext uri="{FF2B5EF4-FFF2-40B4-BE49-F238E27FC236}">
                <a16:creationId xmlns:a16="http://schemas.microsoft.com/office/drawing/2014/main" id="{55DC92CC-22EB-4E82-0515-78844A3508BB}"/>
              </a:ext>
            </a:extLst>
          </p:cNvPr>
          <p:cNvSpPr>
            <a:spLocks noGrp="1"/>
          </p:cNvSpPr>
          <p:nvPr>
            <p:ph idx="1"/>
          </p:nvPr>
        </p:nvSpPr>
        <p:spPr/>
        <p:txBody>
          <a:bodyPr/>
          <a:lstStyle/>
          <a:p>
            <a:r>
              <a:rPr lang="en-US" dirty="0"/>
              <a:t>Magellan’s privacy policy: </a:t>
            </a:r>
          </a:p>
          <a:p>
            <a:pPr lvl="1"/>
            <a:r>
              <a:rPr lang="en-US" dirty="0"/>
              <a:t>“[Y]our personal privacy is important to us,” </a:t>
            </a:r>
          </a:p>
          <a:p>
            <a:pPr lvl="1"/>
            <a:r>
              <a:rPr lang="en-US" dirty="0"/>
              <a:t>“Magellan uses physical, technical, and administrative safeguards to protect any personally identifiable data stored on its computers. Only authorized employees and third parties have access to the information you provide to Magellan for providing service to you.” </a:t>
            </a:r>
          </a:p>
          <a:p>
            <a:pPr lvl="1"/>
            <a:r>
              <a:rPr lang="en-US" dirty="0"/>
              <a:t>Is there an implied contract to provide a reasonable level of security?</a:t>
            </a:r>
          </a:p>
          <a:p>
            <a:r>
              <a:rPr lang="en-US" sz="2800" dirty="0"/>
              <a:t>(a) Yes</a:t>
            </a:r>
          </a:p>
          <a:p>
            <a:r>
              <a:rPr lang="en-US" sz="2800" dirty="0"/>
              <a:t>(b) No</a:t>
            </a:r>
          </a:p>
          <a:p>
            <a:pPr lvl="1"/>
            <a:endParaRPr lang="en-US" dirty="0"/>
          </a:p>
          <a:p>
            <a:endParaRPr lang="en-US" dirty="0"/>
          </a:p>
        </p:txBody>
      </p:sp>
    </p:spTree>
    <p:extLst>
      <p:ext uri="{BB962C8B-B14F-4D97-AF65-F5344CB8AC3E}">
        <p14:creationId xmlns:p14="http://schemas.microsoft.com/office/powerpoint/2010/main" val="3300429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042C6-4AE1-FB3C-ABC4-0A1ABEAE9A20}"/>
              </a:ext>
            </a:extLst>
          </p:cNvPr>
          <p:cNvSpPr>
            <a:spLocks noGrp="1"/>
          </p:cNvSpPr>
          <p:nvPr>
            <p:ph type="title"/>
          </p:nvPr>
        </p:nvSpPr>
        <p:spPr/>
        <p:txBody>
          <a:bodyPr/>
          <a:lstStyle/>
          <a:p>
            <a:r>
              <a:rPr lang="en-US" dirty="0"/>
              <a:t>Capital One</a:t>
            </a:r>
          </a:p>
        </p:txBody>
      </p:sp>
      <p:sp>
        <p:nvSpPr>
          <p:cNvPr id="3" name="Content Placeholder 2">
            <a:extLst>
              <a:ext uri="{FF2B5EF4-FFF2-40B4-BE49-F238E27FC236}">
                <a16:creationId xmlns:a16="http://schemas.microsoft.com/office/drawing/2014/main" id="{D0752529-6B80-EBB0-450D-FA37BD1074FA}"/>
              </a:ext>
            </a:extLst>
          </p:cNvPr>
          <p:cNvSpPr>
            <a:spLocks noGrp="1"/>
          </p:cNvSpPr>
          <p:nvPr>
            <p:ph idx="1"/>
          </p:nvPr>
        </p:nvSpPr>
        <p:spPr/>
        <p:txBody>
          <a:bodyPr/>
          <a:lstStyle/>
          <a:p>
            <a:r>
              <a:rPr lang="en-US" dirty="0"/>
              <a:t>The court holds that Capital One’s 2019 privacy policy was of offer to provide adequate security. </a:t>
            </a:r>
          </a:p>
          <a:p>
            <a:r>
              <a:rPr lang="en-US" dirty="0"/>
              <a:t>Is this true of its current policy (current as of this writing, the policy’s effective date is December 28, 2022)? </a:t>
            </a:r>
          </a:p>
        </p:txBody>
      </p:sp>
    </p:spTree>
    <p:extLst>
      <p:ext uri="{BB962C8B-B14F-4D97-AF65-F5344CB8AC3E}">
        <p14:creationId xmlns:p14="http://schemas.microsoft.com/office/powerpoint/2010/main" val="11689327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E4876-43CF-0FF3-990F-C201C06F89F3}"/>
              </a:ext>
            </a:extLst>
          </p:cNvPr>
          <p:cNvSpPr>
            <a:spLocks noGrp="1"/>
          </p:cNvSpPr>
          <p:nvPr>
            <p:ph type="title"/>
          </p:nvPr>
        </p:nvSpPr>
        <p:spPr/>
        <p:txBody>
          <a:bodyPr/>
          <a:lstStyle/>
          <a:p>
            <a:r>
              <a:rPr lang="en-US" dirty="0"/>
              <a:t>The Preexisting Duty Rule Problem</a:t>
            </a:r>
          </a:p>
        </p:txBody>
      </p:sp>
      <p:sp>
        <p:nvSpPr>
          <p:cNvPr id="3" name="Content Placeholder 2">
            <a:extLst>
              <a:ext uri="{FF2B5EF4-FFF2-40B4-BE49-F238E27FC236}">
                <a16:creationId xmlns:a16="http://schemas.microsoft.com/office/drawing/2014/main" id="{E2A0F6A2-831F-F5C5-3EE8-1A877DD7F27C}"/>
              </a:ext>
            </a:extLst>
          </p:cNvPr>
          <p:cNvSpPr>
            <a:spLocks noGrp="1"/>
          </p:cNvSpPr>
          <p:nvPr>
            <p:ph idx="1"/>
          </p:nvPr>
        </p:nvSpPr>
        <p:spPr/>
        <p:txBody>
          <a:bodyPr/>
          <a:lstStyle/>
          <a:p>
            <a:r>
              <a:rPr lang="en-US" dirty="0"/>
              <a:t>The court denies that Magellan promised to meet industry standards on the ground that the privacy policy statements do “not suggest any promise beyond Magellan's legal obligations” under HIPPA. Id. Given Magellan’s HIPPA obligations to safeguard data, the court concludes those statements themselves do not create contractual liability. The problem is the  pre-existing duty rule: a promise cannot be consideration if the promisor is already legally obligated to fulfill that promise.  </a:t>
            </a:r>
          </a:p>
          <a:p>
            <a:endParaRPr lang="en-US" dirty="0"/>
          </a:p>
        </p:txBody>
      </p:sp>
    </p:spTree>
    <p:extLst>
      <p:ext uri="{BB962C8B-B14F-4D97-AF65-F5344CB8AC3E}">
        <p14:creationId xmlns:p14="http://schemas.microsoft.com/office/powerpoint/2010/main" val="30263716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72DAD-BB60-4573-844E-CBC29054A113}"/>
              </a:ext>
            </a:extLst>
          </p:cNvPr>
          <p:cNvSpPr>
            <a:spLocks noGrp="1"/>
          </p:cNvSpPr>
          <p:nvPr>
            <p:ph type="title"/>
          </p:nvPr>
        </p:nvSpPr>
        <p:spPr/>
        <p:txBody>
          <a:bodyPr/>
          <a:lstStyle/>
          <a:p>
            <a:r>
              <a:rPr lang="en-US" dirty="0"/>
              <a:t>The Preexisting Duty Rule</a:t>
            </a:r>
          </a:p>
        </p:txBody>
      </p:sp>
      <p:sp>
        <p:nvSpPr>
          <p:cNvPr id="3" name="Content Placeholder 2">
            <a:extLst>
              <a:ext uri="{FF2B5EF4-FFF2-40B4-BE49-F238E27FC236}">
                <a16:creationId xmlns:a16="http://schemas.microsoft.com/office/drawing/2014/main" id="{395AC576-9377-4CD4-9CED-2C6E485A7892}"/>
              </a:ext>
            </a:extLst>
          </p:cNvPr>
          <p:cNvSpPr>
            <a:spLocks noGrp="1"/>
          </p:cNvSpPr>
          <p:nvPr>
            <p:ph idx="1"/>
          </p:nvPr>
        </p:nvSpPr>
        <p:spPr/>
        <p:txBody>
          <a:bodyPr/>
          <a:lstStyle/>
          <a:p>
            <a:pPr marL="0">
              <a:spcBef>
                <a:spcPts val="0"/>
              </a:spcBef>
              <a:spcAft>
                <a:spcPts val="0"/>
              </a:spcAft>
            </a:pPr>
            <a:r>
              <a:rPr lang="en-US" sz="2800" i="1" dirty="0">
                <a:ea typeface="Times New Roman" panose="02020603050405020304" pitchFamily="18" charset="0"/>
              </a:rPr>
              <a:t>The rule</a:t>
            </a:r>
            <a:r>
              <a:rPr lang="en-US" sz="2800" dirty="0">
                <a:ea typeface="Times New Roman" panose="02020603050405020304" pitchFamily="18" charset="0"/>
              </a:rPr>
              <a:t>: a promise or performance cannot be consideration if the </a:t>
            </a:r>
            <a:r>
              <a:rPr lang="en-US" sz="2800" dirty="0" err="1">
                <a:ea typeface="Times New Roman" panose="02020603050405020304" pitchFamily="18" charset="0"/>
              </a:rPr>
              <a:t>promisee</a:t>
            </a:r>
            <a:r>
              <a:rPr lang="en-US" sz="2800" dirty="0">
                <a:ea typeface="Times New Roman" panose="02020603050405020304" pitchFamily="18" charset="0"/>
              </a:rPr>
              <a:t> is already legally bound to do as he or she promises or performs.  </a:t>
            </a:r>
          </a:p>
          <a:p>
            <a:pPr marL="0" indent="0">
              <a:spcBef>
                <a:spcPts val="0"/>
              </a:spcBef>
              <a:spcAft>
                <a:spcPts val="0"/>
              </a:spcAft>
              <a:buNone/>
            </a:pPr>
            <a:r>
              <a:rPr lang="en-US" sz="2800" dirty="0">
                <a:ea typeface="Times New Roman" panose="02020603050405020304" pitchFamily="18" charset="0"/>
              </a:rPr>
              <a:t> </a:t>
            </a:r>
          </a:p>
          <a:p>
            <a:pPr marL="0">
              <a:spcBef>
                <a:spcPts val="0"/>
              </a:spcBef>
              <a:spcAft>
                <a:spcPts val="0"/>
              </a:spcAft>
            </a:pPr>
            <a:r>
              <a:rPr lang="en-US" sz="2800" dirty="0">
                <a:ea typeface="Times New Roman" panose="02020603050405020304" pitchFamily="18" charset="0"/>
              </a:rPr>
              <a:t>This would seem to make sense in terms of the bargain theory: how can one be seriously bargaining for what the other is already required to do?  </a:t>
            </a:r>
          </a:p>
          <a:p>
            <a:endParaRPr lang="en-US" dirty="0"/>
          </a:p>
        </p:txBody>
      </p:sp>
    </p:spTree>
    <p:extLst>
      <p:ext uri="{BB962C8B-B14F-4D97-AF65-F5344CB8AC3E}">
        <p14:creationId xmlns:p14="http://schemas.microsoft.com/office/powerpoint/2010/main" val="2298876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080CD-B9D2-4FCE-BACA-779A85EBC746}"/>
              </a:ext>
            </a:extLst>
          </p:cNvPr>
          <p:cNvSpPr>
            <a:spLocks noGrp="1"/>
          </p:cNvSpPr>
          <p:nvPr>
            <p:ph type="title"/>
          </p:nvPr>
        </p:nvSpPr>
        <p:spPr/>
        <p:txBody>
          <a:bodyPr/>
          <a:lstStyle/>
          <a:p>
            <a:r>
              <a:rPr lang="en-US" dirty="0"/>
              <a:t>The Greedy Life Guard</a:t>
            </a:r>
          </a:p>
        </p:txBody>
      </p:sp>
      <p:sp>
        <p:nvSpPr>
          <p:cNvPr id="3" name="Content Placeholder 2">
            <a:extLst>
              <a:ext uri="{FF2B5EF4-FFF2-40B4-BE49-F238E27FC236}">
                <a16:creationId xmlns:a16="http://schemas.microsoft.com/office/drawing/2014/main" id="{01078921-8891-4ABE-BE29-99ECB5DA5875}"/>
              </a:ext>
            </a:extLst>
          </p:cNvPr>
          <p:cNvSpPr>
            <a:spLocks noGrp="1"/>
          </p:cNvSpPr>
          <p:nvPr>
            <p:ph idx="1"/>
          </p:nvPr>
        </p:nvSpPr>
        <p:spPr/>
        <p:txBody>
          <a:bodyPr/>
          <a:lstStyle/>
          <a:p>
            <a:r>
              <a:rPr lang="en-US" sz="2800" dirty="0">
                <a:latin typeface="Verdana" panose="020B0604030504040204" pitchFamily="34" charset="0"/>
                <a:ea typeface="Times New Roman" panose="02020603050405020304" pitchFamily="18" charset="0"/>
                <a:cs typeface="Verdana" panose="020B0604030504040204" pitchFamily="34" charset="0"/>
              </a:rPr>
              <a:t>Mary is drowning. The pool lifeguard, who is hired and paid by the facility and is on-duty, tells Mary's family that they must pay $50 for him to save Mary. The family promises to pay the money. </a:t>
            </a:r>
          </a:p>
          <a:p>
            <a:r>
              <a:rPr lang="en-US" sz="2800" dirty="0">
                <a:latin typeface="Verdana" panose="020B0604030504040204" pitchFamily="34" charset="0"/>
                <a:ea typeface="Times New Roman" panose="02020603050405020304" pitchFamily="18" charset="0"/>
                <a:cs typeface="Times New Roman" panose="02020603050405020304" pitchFamily="18" charset="0"/>
              </a:rPr>
              <a:t>Is there consideration for the family’s promise?</a:t>
            </a:r>
          </a:p>
          <a:p>
            <a:pPr marL="457200" indent="-457200">
              <a:buSzPct val="100000"/>
              <a:buFont typeface="+mj-lt"/>
              <a:buAutoNum type="alphaLcParenR"/>
            </a:pPr>
            <a:r>
              <a:rPr lang="en-US" sz="2800" dirty="0">
                <a:latin typeface="Verdana" panose="020B0604030504040204" pitchFamily="34" charset="0"/>
                <a:ea typeface="Times New Roman" panose="02020603050405020304" pitchFamily="18" charset="0"/>
                <a:cs typeface="Verdana" panose="020B0604030504040204" pitchFamily="34" charset="0"/>
              </a:rPr>
              <a:t>Yes</a:t>
            </a:r>
          </a:p>
          <a:p>
            <a:pPr marL="457200" indent="-457200">
              <a:buSzPct val="100000"/>
              <a:buFont typeface="+mj-lt"/>
              <a:buAutoNum type="alphaLcParenR"/>
            </a:pPr>
            <a:r>
              <a:rPr lang="en-US" sz="2800" dirty="0">
                <a:latin typeface="Verdana" panose="020B0604030504040204" pitchFamily="34" charset="0"/>
                <a:ea typeface="Times New Roman" panose="02020603050405020304" pitchFamily="18" charset="0"/>
                <a:cs typeface="Verdana" panose="020B0604030504040204" pitchFamily="34" charset="0"/>
              </a:rPr>
              <a:t>No</a:t>
            </a:r>
          </a:p>
          <a:p>
            <a:endParaRPr lang="en-US" sz="2800" dirty="0">
              <a:latin typeface="Verdana" panose="020B0604030504040204" pitchFamily="34" charset="0"/>
              <a:ea typeface="Times New Roman" panose="02020603050405020304" pitchFamily="18" charset="0"/>
              <a:cs typeface="Times New Roman" panose="02020603050405020304" pitchFamily="18" charset="0"/>
            </a:endParaRPr>
          </a:p>
          <a:p>
            <a:endParaRPr lang="en-US" sz="2800" dirty="0">
              <a:latin typeface="Verdana" panose="020B060403050404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5796674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DB2BB-B762-5966-8310-02D9D19A9C44}"/>
              </a:ext>
            </a:extLst>
          </p:cNvPr>
          <p:cNvSpPr>
            <a:spLocks noGrp="1"/>
          </p:cNvSpPr>
          <p:nvPr>
            <p:ph type="title"/>
          </p:nvPr>
        </p:nvSpPr>
        <p:spPr/>
        <p:txBody>
          <a:bodyPr/>
          <a:lstStyle/>
          <a:p>
            <a:r>
              <a:rPr lang="en-US" dirty="0"/>
              <a:t>What HIPAA Protects</a:t>
            </a:r>
          </a:p>
        </p:txBody>
      </p:sp>
      <p:sp>
        <p:nvSpPr>
          <p:cNvPr id="3" name="Content Placeholder 2">
            <a:extLst>
              <a:ext uri="{FF2B5EF4-FFF2-40B4-BE49-F238E27FC236}">
                <a16:creationId xmlns:a16="http://schemas.microsoft.com/office/drawing/2014/main" id="{E7856F9B-55E2-FD73-95ED-82568BE9FBE8}"/>
              </a:ext>
            </a:extLst>
          </p:cNvPr>
          <p:cNvSpPr>
            <a:spLocks noGrp="1"/>
          </p:cNvSpPr>
          <p:nvPr>
            <p:ph idx="1"/>
          </p:nvPr>
        </p:nvSpPr>
        <p:spPr/>
        <p:txBody>
          <a:bodyPr/>
          <a:lstStyle/>
          <a:p>
            <a:r>
              <a:rPr lang="en-US" dirty="0">
                <a:solidFill>
                  <a:srgbClr val="1F1F1F"/>
                </a:solidFill>
              </a:rPr>
              <a:t>It </a:t>
            </a:r>
            <a:r>
              <a:rPr lang="en-US" b="0" i="0" dirty="0">
                <a:solidFill>
                  <a:srgbClr val="1F1F1F"/>
                </a:solidFill>
                <a:effectLst/>
              </a:rPr>
              <a:t>protects is all individually identifiable health information that relates to an individual´s past, present, or future medical condition, treatment for medical conditions, and payment for treatments.</a:t>
            </a:r>
            <a:endParaRPr lang="en-US" dirty="0"/>
          </a:p>
        </p:txBody>
      </p:sp>
    </p:spTree>
    <p:extLst>
      <p:ext uri="{BB962C8B-B14F-4D97-AF65-F5344CB8AC3E}">
        <p14:creationId xmlns:p14="http://schemas.microsoft.com/office/powerpoint/2010/main" val="35863214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07E9ED-DE1C-4814-7CD3-C6A3F991AF07}"/>
              </a:ext>
            </a:extLst>
          </p:cNvPr>
          <p:cNvSpPr>
            <a:spLocks noGrp="1"/>
          </p:cNvSpPr>
          <p:nvPr>
            <p:ph type="title"/>
          </p:nvPr>
        </p:nvSpPr>
        <p:spPr/>
        <p:txBody>
          <a:bodyPr/>
          <a:lstStyle/>
          <a:p>
            <a:r>
              <a:rPr lang="en-US" dirty="0"/>
              <a:t>What HIPAA Requires</a:t>
            </a:r>
          </a:p>
        </p:txBody>
      </p:sp>
      <p:sp>
        <p:nvSpPr>
          <p:cNvPr id="3" name="Content Placeholder 2">
            <a:extLst>
              <a:ext uri="{FF2B5EF4-FFF2-40B4-BE49-F238E27FC236}">
                <a16:creationId xmlns:a16="http://schemas.microsoft.com/office/drawing/2014/main" id="{406B1BFD-70CE-E0C0-F789-FB99901637AB}"/>
              </a:ext>
            </a:extLst>
          </p:cNvPr>
          <p:cNvSpPr>
            <a:spLocks noGrp="1"/>
          </p:cNvSpPr>
          <p:nvPr>
            <p:ph idx="1"/>
          </p:nvPr>
        </p:nvSpPr>
        <p:spPr>
          <a:xfrm>
            <a:off x="533400" y="1219200"/>
            <a:ext cx="10744200" cy="4114799"/>
          </a:xfrm>
        </p:spPr>
        <p:txBody>
          <a:bodyPr/>
          <a:lstStyle/>
          <a:p>
            <a:pPr marL="0">
              <a:lnSpc>
                <a:spcPct val="107000"/>
              </a:lnSpc>
              <a:spcBef>
                <a:spcPts val="0"/>
              </a:spcBef>
              <a:spcAft>
                <a:spcPts val="800"/>
              </a:spcAft>
            </a:pPr>
            <a:r>
              <a:rPr lang="en-US" sz="2600" kern="100" dirty="0">
                <a:solidFill>
                  <a:srgbClr val="000000"/>
                </a:solidFill>
                <a:effectLst/>
                <a:ea typeface="Calibri" panose="020F0502020204030204" pitchFamily="34" charset="0"/>
                <a:cs typeface="Times New Roman" panose="02020603050405020304" pitchFamily="18" charset="0"/>
              </a:rPr>
              <a:t>45 CFR § 164.306 – Security standards: General rules</a:t>
            </a:r>
            <a:endParaRPr lang="en-US" sz="2600"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600" kern="100" dirty="0">
                <a:solidFill>
                  <a:srgbClr val="000000"/>
                </a:solidFill>
                <a:effectLst/>
                <a:ea typeface="Calibri" panose="020F0502020204030204" pitchFamily="34" charset="0"/>
                <a:cs typeface="Times New Roman" panose="02020603050405020304" pitchFamily="18" charset="0"/>
              </a:rPr>
              <a:t>(a) </a:t>
            </a:r>
            <a:r>
              <a:rPr lang="en-US" sz="2600" i="1" kern="100" dirty="0">
                <a:solidFill>
                  <a:srgbClr val="000000"/>
                </a:solidFill>
                <a:effectLst/>
                <a:ea typeface="Calibri" panose="020F0502020204030204" pitchFamily="34" charset="0"/>
                <a:cs typeface="Times New Roman" panose="02020603050405020304" pitchFamily="18" charset="0"/>
              </a:rPr>
              <a:t>General requirements</a:t>
            </a:r>
            <a:r>
              <a:rPr lang="en-US" sz="2600" kern="100" dirty="0">
                <a:solidFill>
                  <a:srgbClr val="000000"/>
                </a:solidFill>
                <a:effectLst/>
                <a:ea typeface="Calibri" panose="020F0502020204030204" pitchFamily="34" charset="0"/>
                <a:cs typeface="Times New Roman" panose="02020603050405020304" pitchFamily="18" charset="0"/>
              </a:rPr>
              <a:t>. Covered entities and business associates must do the following:</a:t>
            </a:r>
            <a:endParaRPr lang="en-US" sz="2600" kern="100" dirty="0">
              <a:effectLst/>
              <a:ea typeface="Calibri" panose="020F0502020204030204" pitchFamily="34" charset="0"/>
              <a:cs typeface="Times New Roman" panose="02020603050405020304" pitchFamily="18" charset="0"/>
            </a:endParaRPr>
          </a:p>
          <a:p>
            <a:pPr marL="784225" lvl="1">
              <a:lnSpc>
                <a:spcPct val="107000"/>
              </a:lnSpc>
              <a:spcBef>
                <a:spcPts val="0"/>
              </a:spcBef>
              <a:spcAft>
                <a:spcPts val="800"/>
              </a:spcAft>
            </a:pPr>
            <a:r>
              <a:rPr lang="en-US" sz="2400" kern="100" dirty="0">
                <a:solidFill>
                  <a:srgbClr val="000000"/>
                </a:solidFill>
                <a:effectLst/>
                <a:ea typeface="Calibri" panose="020F0502020204030204" pitchFamily="34" charset="0"/>
                <a:cs typeface="Times New Roman" panose="02020603050405020304" pitchFamily="18" charset="0"/>
              </a:rPr>
              <a:t>(1) Ensure the confidentiality, integrity, and availability of all electronic protected health information the covered entity or business associate creates, receives, maintains, or transmits.</a:t>
            </a:r>
            <a:endParaRPr lang="en-US" sz="2400" kern="100" dirty="0">
              <a:effectLst/>
              <a:ea typeface="Calibri" panose="020F0502020204030204" pitchFamily="34" charset="0"/>
              <a:cs typeface="Times New Roman" panose="02020603050405020304" pitchFamily="18" charset="0"/>
            </a:endParaRPr>
          </a:p>
          <a:p>
            <a:pPr marL="784225" lvl="1">
              <a:lnSpc>
                <a:spcPct val="107000"/>
              </a:lnSpc>
              <a:spcBef>
                <a:spcPts val="0"/>
              </a:spcBef>
              <a:spcAft>
                <a:spcPts val="800"/>
              </a:spcAft>
            </a:pPr>
            <a:r>
              <a:rPr lang="en-US" sz="2400" kern="100" dirty="0">
                <a:solidFill>
                  <a:srgbClr val="000000"/>
                </a:solidFill>
                <a:effectLst/>
                <a:ea typeface="Calibri" panose="020F0502020204030204" pitchFamily="34" charset="0"/>
                <a:cs typeface="Times New Roman" panose="02020603050405020304" pitchFamily="18" charset="0"/>
              </a:rPr>
              <a:t>(2) Protect against any reasonably anticipated threats or hazards to the security or integrity of such information.</a:t>
            </a:r>
            <a:endParaRPr lang="en-US" sz="2400" kern="100" dirty="0">
              <a:effectLst/>
              <a:ea typeface="Calibri" panose="020F0502020204030204" pitchFamily="34" charset="0"/>
              <a:cs typeface="Times New Roman" panose="02020603050405020304" pitchFamily="18" charset="0"/>
            </a:endParaRPr>
          </a:p>
          <a:p>
            <a:pPr marL="784225" lvl="1">
              <a:lnSpc>
                <a:spcPct val="107000"/>
              </a:lnSpc>
              <a:spcBef>
                <a:spcPts val="0"/>
              </a:spcBef>
              <a:spcAft>
                <a:spcPts val="800"/>
              </a:spcAft>
            </a:pPr>
            <a:r>
              <a:rPr lang="en-US" sz="2400" kern="100" dirty="0">
                <a:solidFill>
                  <a:srgbClr val="000000"/>
                </a:solidFill>
                <a:effectLst/>
                <a:ea typeface="Calibri" panose="020F0502020204030204" pitchFamily="34" charset="0"/>
                <a:cs typeface="Times New Roman" panose="02020603050405020304" pitchFamily="18" charset="0"/>
              </a:rPr>
              <a:t>(3) Protect against any reasonably anticipated uses or disclosures of such information that are not permitted or required under subpart E of this part.</a:t>
            </a:r>
            <a:endParaRPr lang="en-US" sz="2400" kern="100" dirty="0">
              <a:effectLst/>
              <a:ea typeface="Calibri" panose="020F0502020204030204" pitchFamily="34" charset="0"/>
              <a:cs typeface="Times New Roman" panose="02020603050405020304" pitchFamily="18" charset="0"/>
            </a:endParaRPr>
          </a:p>
          <a:p>
            <a:pPr marL="784225" lvl="1">
              <a:lnSpc>
                <a:spcPct val="107000"/>
              </a:lnSpc>
              <a:spcBef>
                <a:spcPts val="0"/>
              </a:spcBef>
              <a:spcAft>
                <a:spcPts val="800"/>
              </a:spcAft>
            </a:pPr>
            <a:r>
              <a:rPr lang="en-US" sz="2400" kern="100" dirty="0">
                <a:solidFill>
                  <a:srgbClr val="000000"/>
                </a:solidFill>
                <a:effectLst/>
                <a:ea typeface="Calibri" panose="020F0502020204030204" pitchFamily="34" charset="0"/>
                <a:cs typeface="Times New Roman" panose="02020603050405020304" pitchFamily="18" charset="0"/>
              </a:rPr>
              <a:t>(4) Ensure compliance with this subpart by its workforce.</a:t>
            </a:r>
            <a:endParaRPr lang="en-US" sz="2400" kern="100" dirty="0">
              <a:effectLst/>
              <a:ea typeface="Calibri" panose="020F0502020204030204" pitchFamily="34" charset="0"/>
              <a:cs typeface="Times New Roman" panose="02020603050405020304" pitchFamily="18" charset="0"/>
            </a:endParaRPr>
          </a:p>
          <a:p>
            <a:endParaRPr lang="en-US" sz="2600" dirty="0"/>
          </a:p>
        </p:txBody>
      </p:sp>
    </p:spTree>
    <p:extLst>
      <p:ext uri="{BB962C8B-B14F-4D97-AF65-F5344CB8AC3E}">
        <p14:creationId xmlns:p14="http://schemas.microsoft.com/office/powerpoint/2010/main" val="15749642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9B17D-0311-B79B-9E41-3D0ABEC00E35}"/>
              </a:ext>
            </a:extLst>
          </p:cNvPr>
          <p:cNvSpPr>
            <a:spLocks noGrp="1"/>
          </p:cNvSpPr>
          <p:nvPr>
            <p:ph type="title"/>
          </p:nvPr>
        </p:nvSpPr>
        <p:spPr/>
        <p:txBody>
          <a:bodyPr/>
          <a:lstStyle/>
          <a:p>
            <a:r>
              <a:rPr lang="en-US" dirty="0"/>
              <a:t>Did Magellan Promise More?</a:t>
            </a:r>
          </a:p>
        </p:txBody>
      </p:sp>
      <p:sp>
        <p:nvSpPr>
          <p:cNvPr id="3" name="Content Placeholder 2">
            <a:extLst>
              <a:ext uri="{FF2B5EF4-FFF2-40B4-BE49-F238E27FC236}">
                <a16:creationId xmlns:a16="http://schemas.microsoft.com/office/drawing/2014/main" id="{85B55E1E-41DF-7DBF-3AF4-B1C130E48D8F}"/>
              </a:ext>
            </a:extLst>
          </p:cNvPr>
          <p:cNvSpPr>
            <a:spLocks noGrp="1"/>
          </p:cNvSpPr>
          <p:nvPr>
            <p:ph idx="1"/>
          </p:nvPr>
        </p:nvSpPr>
        <p:spPr/>
        <p:txBody>
          <a:bodyPr/>
          <a:lstStyle/>
          <a:p>
            <a:r>
              <a:rPr lang="en-US" dirty="0"/>
              <a:t>The preexisting duty rule does not apply if Magellan promised to do more than HIPAA obligates it to do. </a:t>
            </a:r>
          </a:p>
          <a:p>
            <a:r>
              <a:rPr lang="en-US" dirty="0"/>
              <a:t>Consider its current privacy policy.</a:t>
            </a:r>
          </a:p>
        </p:txBody>
      </p:sp>
    </p:spTree>
    <p:extLst>
      <p:ext uri="{BB962C8B-B14F-4D97-AF65-F5344CB8AC3E}">
        <p14:creationId xmlns:p14="http://schemas.microsoft.com/office/powerpoint/2010/main" val="136654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C8072-2518-3D21-030A-46CBFD22C08A}"/>
              </a:ext>
            </a:extLst>
          </p:cNvPr>
          <p:cNvSpPr>
            <a:spLocks noGrp="1"/>
          </p:cNvSpPr>
          <p:nvPr>
            <p:ph type="title"/>
          </p:nvPr>
        </p:nvSpPr>
        <p:spPr/>
        <p:txBody>
          <a:bodyPr/>
          <a:lstStyle/>
          <a:p>
            <a:r>
              <a:rPr lang="en-US" dirty="0"/>
              <a:t>Privacy Policy Security Provisions</a:t>
            </a:r>
          </a:p>
        </p:txBody>
      </p:sp>
      <p:sp>
        <p:nvSpPr>
          <p:cNvPr id="3" name="Content Placeholder 2">
            <a:extLst>
              <a:ext uri="{FF2B5EF4-FFF2-40B4-BE49-F238E27FC236}">
                <a16:creationId xmlns:a16="http://schemas.microsoft.com/office/drawing/2014/main" id="{C96B8A56-B4E2-33EA-CDDE-6E9950D6091A}"/>
              </a:ext>
            </a:extLst>
          </p:cNvPr>
          <p:cNvSpPr>
            <a:spLocks noGrp="1"/>
          </p:cNvSpPr>
          <p:nvPr>
            <p:ph idx="1"/>
          </p:nvPr>
        </p:nvSpPr>
        <p:spPr>
          <a:xfrm>
            <a:off x="609600" y="1295400"/>
            <a:ext cx="10972800" cy="4114799"/>
          </a:xfrm>
        </p:spPr>
        <p:txBody>
          <a:bodyPr/>
          <a:lstStyle/>
          <a:p>
            <a:r>
              <a:rPr lang="en-US" sz="2200" b="0" i="0" dirty="0">
                <a:solidFill>
                  <a:srgbClr val="232323"/>
                </a:solidFill>
                <a:effectLst/>
              </a:rPr>
              <a:t>A range of security features protect the privacy of information provided over a secure sign-in to the Magellan Websites, including 128-bit or greater cryptographic security and other security safeguards. Magellan also uses physical, technical, and administrative safeguards to protect the information collected from and about Website users. Only authorized employees and third parties have access to that information and only to provide service to you.  Please note, the confidentiality of Personal Information transmitted over the Internet cannot be guaranteed. Magellan urges you to exercise caution when transmitting Personal Information over the Internet. Magellan cannot guarantee that unauthorized third parties will not gain access to your Personal Information; therefore, when submitting Personal Information to Magellan online, you must weigh both the benefits and the risks.</a:t>
            </a:r>
          </a:p>
          <a:p>
            <a:r>
              <a:rPr lang="en-US" sz="2800" dirty="0">
                <a:solidFill>
                  <a:srgbClr val="232323"/>
                </a:solidFill>
              </a:rPr>
              <a:t>Do they promise more than HIPAA requires?</a:t>
            </a:r>
          </a:p>
          <a:p>
            <a:pPr marL="457200" indent="-457200">
              <a:buSzPct val="100000"/>
              <a:buFont typeface="+mj-lt"/>
              <a:buAutoNum type="alphaLcParenR"/>
            </a:pPr>
            <a:r>
              <a:rPr lang="en-US" sz="2400" dirty="0">
                <a:latin typeface="Verdana" panose="020B0604030504040204" pitchFamily="34" charset="0"/>
                <a:ea typeface="Times New Roman" panose="02020603050405020304" pitchFamily="18" charset="0"/>
                <a:cs typeface="Verdana" panose="020B0604030504040204" pitchFamily="34" charset="0"/>
              </a:rPr>
              <a:t>Yes</a:t>
            </a:r>
          </a:p>
          <a:p>
            <a:pPr marL="457200" indent="-457200">
              <a:buSzPct val="100000"/>
              <a:buFont typeface="+mj-lt"/>
              <a:buAutoNum type="alphaLcParenR"/>
            </a:pPr>
            <a:r>
              <a:rPr lang="en-US" sz="2400" dirty="0">
                <a:latin typeface="Verdana" panose="020B0604030504040204" pitchFamily="34" charset="0"/>
                <a:ea typeface="Times New Roman" panose="02020603050405020304" pitchFamily="18" charset="0"/>
                <a:cs typeface="Verdana" panose="020B0604030504040204" pitchFamily="34" charset="0"/>
              </a:rPr>
              <a:t>No</a:t>
            </a:r>
          </a:p>
          <a:p>
            <a:endParaRPr lang="en-US" sz="2400" dirty="0">
              <a:solidFill>
                <a:srgbClr val="232323"/>
              </a:solidFill>
            </a:endParaRPr>
          </a:p>
          <a:p>
            <a:endParaRPr lang="en-US" sz="2400" dirty="0"/>
          </a:p>
          <a:p>
            <a:pPr marL="0" indent="0">
              <a:buNone/>
            </a:pPr>
            <a:endParaRPr lang="en-US" sz="2400" dirty="0"/>
          </a:p>
        </p:txBody>
      </p:sp>
    </p:spTree>
    <p:extLst>
      <p:ext uri="{BB962C8B-B14F-4D97-AF65-F5344CB8AC3E}">
        <p14:creationId xmlns:p14="http://schemas.microsoft.com/office/powerpoint/2010/main" val="30715187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C0C84-96A6-DD4C-9F27-6F3AA64DDC67}"/>
              </a:ext>
            </a:extLst>
          </p:cNvPr>
          <p:cNvSpPr>
            <a:spLocks noGrp="1"/>
          </p:cNvSpPr>
          <p:nvPr>
            <p:ph type="title"/>
          </p:nvPr>
        </p:nvSpPr>
        <p:spPr/>
        <p:txBody>
          <a:bodyPr/>
          <a:lstStyle/>
          <a:p>
            <a:r>
              <a:rPr lang="en-US" dirty="0"/>
              <a:t>Too Much Liability?</a:t>
            </a:r>
          </a:p>
        </p:txBody>
      </p:sp>
      <p:sp>
        <p:nvSpPr>
          <p:cNvPr id="3" name="Content Placeholder 2">
            <a:extLst>
              <a:ext uri="{FF2B5EF4-FFF2-40B4-BE49-F238E27FC236}">
                <a16:creationId xmlns:a16="http://schemas.microsoft.com/office/drawing/2014/main" id="{9E6B25B4-BE70-1D7F-26AC-8B62CD443297}"/>
              </a:ext>
            </a:extLst>
          </p:cNvPr>
          <p:cNvSpPr>
            <a:spLocks noGrp="1"/>
          </p:cNvSpPr>
          <p:nvPr>
            <p:ph idx="1"/>
          </p:nvPr>
        </p:nvSpPr>
        <p:spPr/>
        <p:txBody>
          <a:bodyPr/>
          <a:lstStyle/>
          <a:p>
            <a:r>
              <a:rPr lang="en-US" i="1" dirty="0"/>
              <a:t>In re Michaels Stores </a:t>
            </a:r>
            <a:r>
              <a:rPr lang="en-US" dirty="0"/>
              <a:t>holds that when a customer pays a business using a debit or credit card a jury could reasonably find an implied contract to take reasonable steps to secure the data. </a:t>
            </a:r>
          </a:p>
          <a:p>
            <a:pPr lvl="1"/>
            <a:r>
              <a:rPr lang="en-US" dirty="0"/>
              <a:t>“The majority of federal courts have held that the existence of an implied contract to safeguard customers’ data could reasonably be found to exist between a merchant and customer when a customer uses a payment card to purchase goods and services.” </a:t>
            </a:r>
          </a:p>
          <a:p>
            <a:pPr lvl="2"/>
            <a:r>
              <a:rPr lang="en-US" dirty="0"/>
              <a:t>In re Brinker Data Incident Litigation, 2020 WL 691848, at *4. There are over 100 million credit card transactions a day in the United States. </a:t>
            </a:r>
          </a:p>
          <a:p>
            <a:r>
              <a:rPr lang="en-US" dirty="0"/>
              <a:t>Does this approach create excessive liability? </a:t>
            </a:r>
          </a:p>
          <a:p>
            <a:endParaRPr lang="en-US" dirty="0"/>
          </a:p>
        </p:txBody>
      </p:sp>
    </p:spTree>
    <p:extLst>
      <p:ext uri="{BB962C8B-B14F-4D97-AF65-F5344CB8AC3E}">
        <p14:creationId xmlns:p14="http://schemas.microsoft.com/office/powerpoint/2010/main" val="6003375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6D8CD-484D-69CB-57E7-88EA2994F9B5}"/>
              </a:ext>
            </a:extLst>
          </p:cNvPr>
          <p:cNvSpPr>
            <a:spLocks noGrp="1"/>
          </p:cNvSpPr>
          <p:nvPr>
            <p:ph type="title"/>
          </p:nvPr>
        </p:nvSpPr>
        <p:spPr/>
        <p:txBody>
          <a:bodyPr/>
          <a:lstStyle/>
          <a:p>
            <a:r>
              <a:rPr lang="en-US" dirty="0"/>
              <a:t>Unjust Enrichment</a:t>
            </a:r>
          </a:p>
        </p:txBody>
      </p:sp>
      <p:sp>
        <p:nvSpPr>
          <p:cNvPr id="3" name="Content Placeholder 2">
            <a:extLst>
              <a:ext uri="{FF2B5EF4-FFF2-40B4-BE49-F238E27FC236}">
                <a16:creationId xmlns:a16="http://schemas.microsoft.com/office/drawing/2014/main" id="{DD7E43C9-B52C-6B05-65FF-91AB4E672749}"/>
              </a:ext>
            </a:extLst>
          </p:cNvPr>
          <p:cNvSpPr>
            <a:spLocks noGrp="1"/>
          </p:cNvSpPr>
          <p:nvPr>
            <p:ph idx="1"/>
          </p:nvPr>
        </p:nvSpPr>
        <p:spPr>
          <a:xfrm>
            <a:off x="609600" y="1219200"/>
            <a:ext cx="10972800" cy="4114799"/>
          </a:xfrm>
        </p:spPr>
        <p:txBody>
          <a:bodyPr/>
          <a:lstStyle/>
          <a:p>
            <a:r>
              <a:rPr lang="en-US" i="1" dirty="0"/>
              <a:t>Negligence and breach of contract</a:t>
            </a:r>
            <a:r>
              <a:rPr lang="en-US" dirty="0"/>
              <a:t>: the plaintiffs seek to recover expenses to a third party incurred after the breach.</a:t>
            </a:r>
          </a:p>
          <a:p>
            <a:r>
              <a:rPr lang="en-US" i="1" dirty="0"/>
              <a:t>Unjust enrichment</a:t>
            </a:r>
            <a:r>
              <a:rPr lang="en-US" dirty="0"/>
              <a:t>: plaintiffs to seek payments made to the defendant prior to the breach. Unjust enrichment is an equitable cause of action.</a:t>
            </a:r>
          </a:p>
          <a:p>
            <a:r>
              <a:rPr lang="en-US" dirty="0"/>
              <a:t> It requires that the plaintiff </a:t>
            </a:r>
          </a:p>
          <a:p>
            <a:pPr lvl="1"/>
            <a:r>
              <a:rPr lang="en-US" dirty="0"/>
              <a:t>confer a benefit on the defendant </a:t>
            </a:r>
          </a:p>
          <a:p>
            <a:pPr lvl="1"/>
            <a:r>
              <a:rPr lang="en-US" dirty="0"/>
              <a:t>where is unjust for the defendant to retain that benefit. </a:t>
            </a:r>
          </a:p>
          <a:p>
            <a:r>
              <a:rPr lang="en-US" dirty="0"/>
              <a:t>As a remedy, the plaintiff recovers the reasonable value of the benefit conferred. </a:t>
            </a:r>
          </a:p>
        </p:txBody>
      </p:sp>
    </p:spTree>
    <p:extLst>
      <p:ext uri="{BB962C8B-B14F-4D97-AF65-F5344CB8AC3E}">
        <p14:creationId xmlns:p14="http://schemas.microsoft.com/office/powerpoint/2010/main" val="20921722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ounded Rectangle 46">
            <a:extLst>
              <a:ext uri="{FF2B5EF4-FFF2-40B4-BE49-F238E27FC236}">
                <a16:creationId xmlns:a16="http://schemas.microsoft.com/office/drawing/2014/main" id="{5EC9A09C-04FE-29F6-4D25-FF896E4586D3}"/>
              </a:ext>
            </a:extLst>
          </p:cNvPr>
          <p:cNvSpPr/>
          <p:nvPr/>
        </p:nvSpPr>
        <p:spPr>
          <a:xfrm>
            <a:off x="8534400" y="2663825"/>
            <a:ext cx="1066800" cy="914400"/>
          </a:xfrm>
          <a:prstGeom prst="roundRect">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8195" name="Title 1">
            <a:extLst>
              <a:ext uri="{FF2B5EF4-FFF2-40B4-BE49-F238E27FC236}">
                <a16:creationId xmlns:a16="http://schemas.microsoft.com/office/drawing/2014/main" id="{4173D231-2E15-E4F3-9C6D-D1A329851E7B}"/>
              </a:ext>
            </a:extLst>
          </p:cNvPr>
          <p:cNvSpPr>
            <a:spLocks noGrp="1"/>
          </p:cNvSpPr>
          <p:nvPr>
            <p:ph type="title"/>
          </p:nvPr>
        </p:nvSpPr>
        <p:spPr/>
        <p:txBody>
          <a:bodyPr/>
          <a:lstStyle/>
          <a:p>
            <a:pPr>
              <a:defRPr/>
            </a:pPr>
            <a:r>
              <a:rPr lang="en-US" dirty="0"/>
              <a:t>Target </a:t>
            </a:r>
            <a:r>
              <a:rPr lang="en-US" dirty="0">
                <a:cs typeface="+mj-cs"/>
              </a:rPr>
              <a:t>Breach</a:t>
            </a:r>
          </a:p>
        </p:txBody>
      </p:sp>
      <p:sp>
        <p:nvSpPr>
          <p:cNvPr id="4" name="Rounded Rectangle 3">
            <a:extLst>
              <a:ext uri="{FF2B5EF4-FFF2-40B4-BE49-F238E27FC236}">
                <a16:creationId xmlns:a16="http://schemas.microsoft.com/office/drawing/2014/main" id="{0DB97FF3-67C7-4536-2FFB-555EFB769518}"/>
              </a:ext>
            </a:extLst>
          </p:cNvPr>
          <p:cNvSpPr/>
          <p:nvPr/>
        </p:nvSpPr>
        <p:spPr>
          <a:xfrm>
            <a:off x="2743200" y="2722563"/>
            <a:ext cx="1066800" cy="914400"/>
          </a:xfrm>
          <a:prstGeom prst="round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23556" name="TextBox 4">
            <a:extLst>
              <a:ext uri="{FF2B5EF4-FFF2-40B4-BE49-F238E27FC236}">
                <a16:creationId xmlns:a16="http://schemas.microsoft.com/office/drawing/2014/main" id="{410FD96A-B092-29C5-9F8E-8020692D4D00}"/>
              </a:ext>
            </a:extLst>
          </p:cNvPr>
          <p:cNvSpPr txBox="1">
            <a:spLocks noChangeArrowheads="1"/>
          </p:cNvSpPr>
          <p:nvPr/>
        </p:nvSpPr>
        <p:spPr bwMode="auto">
          <a:xfrm>
            <a:off x="2041525" y="2152650"/>
            <a:ext cx="2209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r>
              <a:rPr lang="en-US" altLang="en-US" sz="1800"/>
              <a:t>Fazio Mechanical</a:t>
            </a:r>
          </a:p>
        </p:txBody>
      </p:sp>
      <p:sp>
        <p:nvSpPr>
          <p:cNvPr id="6" name="Explosion 1 5">
            <a:extLst>
              <a:ext uri="{FF2B5EF4-FFF2-40B4-BE49-F238E27FC236}">
                <a16:creationId xmlns:a16="http://schemas.microsoft.com/office/drawing/2014/main" id="{BDC6DC3B-FF35-9459-B315-E70B0A22518F}"/>
              </a:ext>
            </a:extLst>
          </p:cNvPr>
          <p:cNvSpPr/>
          <p:nvPr/>
        </p:nvSpPr>
        <p:spPr>
          <a:xfrm>
            <a:off x="3048000" y="3027363"/>
            <a:ext cx="342900" cy="304800"/>
          </a:xfrm>
          <a:prstGeom prst="irregularSeal1">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cxnSp>
        <p:nvCxnSpPr>
          <p:cNvPr id="8" name="Straight Arrow Connector 7">
            <a:extLst>
              <a:ext uri="{FF2B5EF4-FFF2-40B4-BE49-F238E27FC236}">
                <a16:creationId xmlns:a16="http://schemas.microsoft.com/office/drawing/2014/main" id="{BEBB1D50-F24E-A8F9-0953-04B362C3EF97}"/>
              </a:ext>
            </a:extLst>
          </p:cNvPr>
          <p:cNvCxnSpPr/>
          <p:nvPr/>
        </p:nvCxnSpPr>
        <p:spPr>
          <a:xfrm flipV="1">
            <a:off x="3219450" y="3408363"/>
            <a:ext cx="0" cy="762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559" name="TextBox 11">
            <a:extLst>
              <a:ext uri="{FF2B5EF4-FFF2-40B4-BE49-F238E27FC236}">
                <a16:creationId xmlns:a16="http://schemas.microsoft.com/office/drawing/2014/main" id="{5CEC2B1F-C411-0A1B-F680-9EF9D6899792}"/>
              </a:ext>
            </a:extLst>
          </p:cNvPr>
          <p:cNvSpPr txBox="1">
            <a:spLocks noChangeArrowheads="1"/>
          </p:cNvSpPr>
          <p:nvPr/>
        </p:nvSpPr>
        <p:spPr bwMode="auto">
          <a:xfrm>
            <a:off x="1790700" y="4160838"/>
            <a:ext cx="24765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r>
              <a:rPr lang="en-US" altLang="en-US" sz="1800"/>
              <a:t>Password stealing bot installed via spear phishing email, likely PDF or MS office </a:t>
            </a:r>
          </a:p>
        </p:txBody>
      </p:sp>
      <p:sp>
        <p:nvSpPr>
          <p:cNvPr id="13" name="Notched Right Arrow 12">
            <a:extLst>
              <a:ext uri="{FF2B5EF4-FFF2-40B4-BE49-F238E27FC236}">
                <a16:creationId xmlns:a16="http://schemas.microsoft.com/office/drawing/2014/main" id="{093BBA17-1ABE-F480-684F-5AF96BBFDB53}"/>
              </a:ext>
            </a:extLst>
          </p:cNvPr>
          <p:cNvSpPr/>
          <p:nvPr/>
        </p:nvSpPr>
        <p:spPr>
          <a:xfrm>
            <a:off x="3733800" y="3141663"/>
            <a:ext cx="1022350" cy="55562"/>
          </a:xfrm>
          <a:prstGeom prst="notched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14" name="Rounded Rectangle 13">
            <a:extLst>
              <a:ext uri="{FF2B5EF4-FFF2-40B4-BE49-F238E27FC236}">
                <a16:creationId xmlns:a16="http://schemas.microsoft.com/office/drawing/2014/main" id="{BEC99F7F-C433-399B-5900-15DAB0C020A1}"/>
              </a:ext>
            </a:extLst>
          </p:cNvPr>
          <p:cNvSpPr/>
          <p:nvPr/>
        </p:nvSpPr>
        <p:spPr>
          <a:xfrm>
            <a:off x="4495800" y="2722563"/>
            <a:ext cx="3581400" cy="914400"/>
          </a:xfrm>
          <a:prstGeom prst="round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23562" name="TextBox 14">
            <a:extLst>
              <a:ext uri="{FF2B5EF4-FFF2-40B4-BE49-F238E27FC236}">
                <a16:creationId xmlns:a16="http://schemas.microsoft.com/office/drawing/2014/main" id="{71914413-AFBB-6A56-0EC6-73F424BEC58B}"/>
              </a:ext>
            </a:extLst>
          </p:cNvPr>
          <p:cNvSpPr txBox="1">
            <a:spLocks noChangeArrowheads="1"/>
          </p:cNvSpPr>
          <p:nvPr/>
        </p:nvSpPr>
        <p:spPr bwMode="auto">
          <a:xfrm>
            <a:off x="4260850" y="4160838"/>
            <a:ext cx="9906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r>
              <a:rPr lang="en-US" altLang="en-US" sz="1800"/>
              <a:t>Look around </a:t>
            </a:r>
          </a:p>
        </p:txBody>
      </p:sp>
      <p:sp>
        <p:nvSpPr>
          <p:cNvPr id="16" name="Hexagon 15">
            <a:extLst>
              <a:ext uri="{FF2B5EF4-FFF2-40B4-BE49-F238E27FC236}">
                <a16:creationId xmlns:a16="http://schemas.microsoft.com/office/drawing/2014/main" id="{517B93EB-67F9-876B-99EC-7F46E5A18746}"/>
              </a:ext>
            </a:extLst>
          </p:cNvPr>
          <p:cNvSpPr/>
          <p:nvPr/>
        </p:nvSpPr>
        <p:spPr>
          <a:xfrm>
            <a:off x="4745038" y="3006725"/>
            <a:ext cx="304800" cy="304800"/>
          </a:xfrm>
          <a:prstGeom prst="hexagon">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cxnSp>
        <p:nvCxnSpPr>
          <p:cNvPr id="17" name="Straight Arrow Connector 16">
            <a:extLst>
              <a:ext uri="{FF2B5EF4-FFF2-40B4-BE49-F238E27FC236}">
                <a16:creationId xmlns:a16="http://schemas.microsoft.com/office/drawing/2014/main" id="{66C2DED9-478A-B846-C722-76C6157B9B33}"/>
              </a:ext>
            </a:extLst>
          </p:cNvPr>
          <p:cNvCxnSpPr/>
          <p:nvPr/>
        </p:nvCxnSpPr>
        <p:spPr>
          <a:xfrm flipV="1">
            <a:off x="4910138" y="3408363"/>
            <a:ext cx="0" cy="762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565" name="TextBox 17">
            <a:extLst>
              <a:ext uri="{FF2B5EF4-FFF2-40B4-BE49-F238E27FC236}">
                <a16:creationId xmlns:a16="http://schemas.microsoft.com/office/drawing/2014/main" id="{E943BB18-66AC-C075-4B29-3C959570A77B}"/>
              </a:ext>
            </a:extLst>
          </p:cNvPr>
          <p:cNvSpPr txBox="1">
            <a:spLocks noChangeArrowheads="1"/>
          </p:cNvSpPr>
          <p:nvPr/>
        </p:nvSpPr>
        <p:spPr bwMode="auto">
          <a:xfrm>
            <a:off x="5251450" y="4160839"/>
            <a:ext cx="12192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r>
              <a:rPr lang="en-US" altLang="en-US" sz="1800"/>
              <a:t>Install </a:t>
            </a:r>
          </a:p>
          <a:p>
            <a:pPr eaLnBrk="1" hangingPunct="1">
              <a:spcBef>
                <a:spcPct val="0"/>
              </a:spcBef>
              <a:buClrTx/>
              <a:buSzTx/>
              <a:buFontTx/>
              <a:buNone/>
            </a:pPr>
            <a:r>
              <a:rPr lang="en-US" altLang="en-US" sz="1800"/>
              <a:t>POS </a:t>
            </a:r>
          </a:p>
          <a:p>
            <a:pPr eaLnBrk="1" hangingPunct="1">
              <a:spcBef>
                <a:spcPct val="0"/>
              </a:spcBef>
              <a:buClrTx/>
              <a:buSzTx/>
              <a:buFontTx/>
              <a:buNone/>
            </a:pPr>
            <a:r>
              <a:rPr lang="en-US" altLang="en-US" sz="1800"/>
              <a:t>malware</a:t>
            </a:r>
          </a:p>
        </p:txBody>
      </p:sp>
      <p:sp>
        <p:nvSpPr>
          <p:cNvPr id="19" name="Hexagon 18">
            <a:extLst>
              <a:ext uri="{FF2B5EF4-FFF2-40B4-BE49-F238E27FC236}">
                <a16:creationId xmlns:a16="http://schemas.microsoft.com/office/drawing/2014/main" id="{0F4AFA09-1F78-44C6-9394-0829CB0D2BD7}"/>
              </a:ext>
            </a:extLst>
          </p:cNvPr>
          <p:cNvSpPr/>
          <p:nvPr/>
        </p:nvSpPr>
        <p:spPr>
          <a:xfrm>
            <a:off x="5518150" y="3006725"/>
            <a:ext cx="304800" cy="304800"/>
          </a:xfrm>
          <a:prstGeom prst="hexagon">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cxnSp>
        <p:nvCxnSpPr>
          <p:cNvPr id="20" name="Straight Arrow Connector 19">
            <a:extLst>
              <a:ext uri="{FF2B5EF4-FFF2-40B4-BE49-F238E27FC236}">
                <a16:creationId xmlns:a16="http://schemas.microsoft.com/office/drawing/2014/main" id="{8543FC6B-8625-55D2-8F63-989467E04495}"/>
              </a:ext>
            </a:extLst>
          </p:cNvPr>
          <p:cNvCxnSpPr/>
          <p:nvPr/>
        </p:nvCxnSpPr>
        <p:spPr>
          <a:xfrm flipV="1">
            <a:off x="5668963" y="3408363"/>
            <a:ext cx="0" cy="762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Hexagon 20">
            <a:extLst>
              <a:ext uri="{FF2B5EF4-FFF2-40B4-BE49-F238E27FC236}">
                <a16:creationId xmlns:a16="http://schemas.microsoft.com/office/drawing/2014/main" id="{5F4BC912-EC8F-453D-8A28-43AB16344C91}"/>
              </a:ext>
            </a:extLst>
          </p:cNvPr>
          <p:cNvSpPr/>
          <p:nvPr/>
        </p:nvSpPr>
        <p:spPr>
          <a:xfrm>
            <a:off x="6488113" y="3006725"/>
            <a:ext cx="304800" cy="304800"/>
          </a:xfrm>
          <a:prstGeom prst="hexagon">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23569" name="TextBox 22">
            <a:extLst>
              <a:ext uri="{FF2B5EF4-FFF2-40B4-BE49-F238E27FC236}">
                <a16:creationId xmlns:a16="http://schemas.microsoft.com/office/drawing/2014/main" id="{5BB9BA06-3B3D-E1A9-E2AF-D604A884B38C}"/>
              </a:ext>
            </a:extLst>
          </p:cNvPr>
          <p:cNvSpPr txBox="1">
            <a:spLocks noChangeArrowheads="1"/>
          </p:cNvSpPr>
          <p:nvPr/>
        </p:nvSpPr>
        <p:spPr bwMode="auto">
          <a:xfrm>
            <a:off x="6394450" y="4160838"/>
            <a:ext cx="9144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r>
              <a:rPr lang="en-US" altLang="en-US" sz="1800"/>
              <a:t>Store data</a:t>
            </a:r>
          </a:p>
        </p:txBody>
      </p:sp>
      <p:cxnSp>
        <p:nvCxnSpPr>
          <p:cNvPr id="24" name="Straight Arrow Connector 23">
            <a:extLst>
              <a:ext uri="{FF2B5EF4-FFF2-40B4-BE49-F238E27FC236}">
                <a16:creationId xmlns:a16="http://schemas.microsoft.com/office/drawing/2014/main" id="{A0B3E2B1-BC77-5587-7938-64D43FBDAEE7}"/>
              </a:ext>
            </a:extLst>
          </p:cNvPr>
          <p:cNvCxnSpPr/>
          <p:nvPr/>
        </p:nvCxnSpPr>
        <p:spPr>
          <a:xfrm flipV="1">
            <a:off x="6640513" y="3408363"/>
            <a:ext cx="0" cy="762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Hexagon 24">
            <a:extLst>
              <a:ext uri="{FF2B5EF4-FFF2-40B4-BE49-F238E27FC236}">
                <a16:creationId xmlns:a16="http://schemas.microsoft.com/office/drawing/2014/main" id="{3D972DE8-FA75-440A-1E55-FCFA93BFEA3C}"/>
              </a:ext>
            </a:extLst>
          </p:cNvPr>
          <p:cNvSpPr/>
          <p:nvPr/>
        </p:nvSpPr>
        <p:spPr>
          <a:xfrm>
            <a:off x="7308850" y="3006725"/>
            <a:ext cx="304800" cy="304800"/>
          </a:xfrm>
          <a:prstGeom prst="hexagon">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23572" name="TextBox 26">
            <a:extLst>
              <a:ext uri="{FF2B5EF4-FFF2-40B4-BE49-F238E27FC236}">
                <a16:creationId xmlns:a16="http://schemas.microsoft.com/office/drawing/2014/main" id="{B1A07F2F-22BB-ECE5-994A-89237C8509C0}"/>
              </a:ext>
            </a:extLst>
          </p:cNvPr>
          <p:cNvSpPr txBox="1">
            <a:spLocks noChangeArrowheads="1"/>
          </p:cNvSpPr>
          <p:nvPr/>
        </p:nvSpPr>
        <p:spPr bwMode="auto">
          <a:xfrm>
            <a:off x="7308850" y="4160838"/>
            <a:ext cx="12192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r>
              <a:rPr lang="en-US" altLang="en-US" sz="1800"/>
              <a:t>Exfiltrate data</a:t>
            </a:r>
          </a:p>
        </p:txBody>
      </p:sp>
      <p:cxnSp>
        <p:nvCxnSpPr>
          <p:cNvPr id="28" name="Straight Arrow Connector 27">
            <a:extLst>
              <a:ext uri="{FF2B5EF4-FFF2-40B4-BE49-F238E27FC236}">
                <a16:creationId xmlns:a16="http://schemas.microsoft.com/office/drawing/2014/main" id="{FA497C86-54AD-B3CC-4C0E-5B2CA94D57C7}"/>
              </a:ext>
            </a:extLst>
          </p:cNvPr>
          <p:cNvCxnSpPr/>
          <p:nvPr/>
        </p:nvCxnSpPr>
        <p:spPr>
          <a:xfrm flipV="1">
            <a:off x="7470775" y="3440113"/>
            <a:ext cx="0" cy="762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Notched Right Arrow 28">
            <a:extLst>
              <a:ext uri="{FF2B5EF4-FFF2-40B4-BE49-F238E27FC236}">
                <a16:creationId xmlns:a16="http://schemas.microsoft.com/office/drawing/2014/main" id="{5271673C-4610-CCBF-9495-C8EB4364AE20}"/>
              </a:ext>
            </a:extLst>
          </p:cNvPr>
          <p:cNvSpPr/>
          <p:nvPr/>
        </p:nvSpPr>
        <p:spPr>
          <a:xfrm>
            <a:off x="7620000" y="3121025"/>
            <a:ext cx="1066800" cy="58738"/>
          </a:xfrm>
          <a:prstGeom prst="notched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cxnSp>
        <p:nvCxnSpPr>
          <p:cNvPr id="34" name="Straight Arrow Connector 33">
            <a:extLst>
              <a:ext uri="{FF2B5EF4-FFF2-40B4-BE49-F238E27FC236}">
                <a16:creationId xmlns:a16="http://schemas.microsoft.com/office/drawing/2014/main" id="{087A95D9-F328-4890-DC4C-0393D3831CE9}"/>
              </a:ext>
            </a:extLst>
          </p:cNvPr>
          <p:cNvCxnSpPr>
            <a:endCxn id="19" idx="2"/>
          </p:cNvCxnSpPr>
          <p:nvPr/>
        </p:nvCxnSpPr>
        <p:spPr>
          <a:xfrm>
            <a:off x="5049838" y="3159125"/>
            <a:ext cx="468312"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C7EA24D9-11D9-5B03-FDA8-608AD977FE6B}"/>
              </a:ext>
            </a:extLst>
          </p:cNvPr>
          <p:cNvCxnSpPr/>
          <p:nvPr/>
        </p:nvCxnSpPr>
        <p:spPr>
          <a:xfrm>
            <a:off x="5822951" y="3178175"/>
            <a:ext cx="665163"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126092CC-E920-2B4E-3FCD-8AD4711C3DD5}"/>
              </a:ext>
            </a:extLst>
          </p:cNvPr>
          <p:cNvCxnSpPr>
            <a:stCxn id="21" idx="2"/>
            <a:endCxn id="25" idx="2"/>
          </p:cNvCxnSpPr>
          <p:nvPr/>
        </p:nvCxnSpPr>
        <p:spPr>
          <a:xfrm>
            <a:off x="6792914" y="3159125"/>
            <a:ext cx="515937"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3578" name="TextBox 45">
            <a:extLst>
              <a:ext uri="{FF2B5EF4-FFF2-40B4-BE49-F238E27FC236}">
                <a16:creationId xmlns:a16="http://schemas.microsoft.com/office/drawing/2014/main" id="{4F2ED594-8927-18D2-1C11-7CB7AFB0F7E4}"/>
              </a:ext>
            </a:extLst>
          </p:cNvPr>
          <p:cNvSpPr txBox="1">
            <a:spLocks noChangeArrowheads="1"/>
          </p:cNvSpPr>
          <p:nvPr/>
        </p:nvSpPr>
        <p:spPr bwMode="auto">
          <a:xfrm>
            <a:off x="5826125" y="2152650"/>
            <a:ext cx="11049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r>
              <a:rPr lang="en-US" altLang="en-US" sz="1800"/>
              <a:t>Target</a:t>
            </a:r>
          </a:p>
        </p:txBody>
      </p:sp>
      <p:sp>
        <p:nvSpPr>
          <p:cNvPr id="23579" name="TextBox 47">
            <a:extLst>
              <a:ext uri="{FF2B5EF4-FFF2-40B4-BE49-F238E27FC236}">
                <a16:creationId xmlns:a16="http://schemas.microsoft.com/office/drawing/2014/main" id="{394BD401-DB33-1DCA-D91C-B56684582373}"/>
              </a:ext>
            </a:extLst>
          </p:cNvPr>
          <p:cNvSpPr txBox="1">
            <a:spLocks noChangeArrowheads="1"/>
          </p:cNvSpPr>
          <p:nvPr/>
        </p:nvSpPr>
        <p:spPr bwMode="auto">
          <a:xfrm>
            <a:off x="8382000" y="2176464"/>
            <a:ext cx="17668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r>
              <a:rPr lang="en-US" altLang="en-US" sz="1800"/>
              <a:t>Black Market</a:t>
            </a:r>
          </a:p>
        </p:txBody>
      </p:sp>
      <p:sp>
        <p:nvSpPr>
          <p:cNvPr id="49" name="Left Brace 48">
            <a:extLst>
              <a:ext uri="{FF2B5EF4-FFF2-40B4-BE49-F238E27FC236}">
                <a16:creationId xmlns:a16="http://schemas.microsoft.com/office/drawing/2014/main" id="{0E671111-3559-7487-429E-E1E8401C8B9C}"/>
              </a:ext>
            </a:extLst>
          </p:cNvPr>
          <p:cNvSpPr/>
          <p:nvPr/>
        </p:nvSpPr>
        <p:spPr>
          <a:xfrm rot="5400000">
            <a:off x="6096001" y="511176"/>
            <a:ext cx="519112" cy="3221037"/>
          </a:xfrm>
          <a:prstGeom prst="leftBrace">
            <a:avLst>
              <a:gd name="adj1" fmla="val 0"/>
              <a:gd name="adj2" fmla="val 50000"/>
            </a:avLst>
          </a:prstGeom>
          <a:noFill/>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dirty="0">
              <a:ln>
                <a:solidFill>
                  <a:schemeClr val="tx1"/>
                </a:solidFill>
              </a:ln>
            </a:endParaRPr>
          </a:p>
        </p:txBody>
      </p:sp>
      <p:sp>
        <p:nvSpPr>
          <p:cNvPr id="50" name="Left Brace 49">
            <a:extLst>
              <a:ext uri="{FF2B5EF4-FFF2-40B4-BE49-F238E27FC236}">
                <a16:creationId xmlns:a16="http://schemas.microsoft.com/office/drawing/2014/main" id="{C02D502C-C5EE-C9C8-85A9-B2068ADCA222}"/>
              </a:ext>
            </a:extLst>
          </p:cNvPr>
          <p:cNvSpPr/>
          <p:nvPr/>
        </p:nvSpPr>
        <p:spPr>
          <a:xfrm rot="5400000">
            <a:off x="2860675" y="1019175"/>
            <a:ext cx="457200" cy="2095500"/>
          </a:xfrm>
          <a:prstGeom prst="leftBrace">
            <a:avLst>
              <a:gd name="adj1" fmla="val 3031"/>
              <a:gd name="adj2" fmla="val 50000"/>
            </a:avLst>
          </a:prstGeom>
          <a:noFill/>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dirty="0">
              <a:ln>
                <a:solidFill>
                  <a:schemeClr val="tx1"/>
                </a:solidFill>
              </a:ln>
            </a:endParaRPr>
          </a:p>
        </p:txBody>
      </p:sp>
      <p:sp>
        <p:nvSpPr>
          <p:cNvPr id="23582" name="TextBox 50">
            <a:extLst>
              <a:ext uri="{FF2B5EF4-FFF2-40B4-BE49-F238E27FC236}">
                <a16:creationId xmlns:a16="http://schemas.microsoft.com/office/drawing/2014/main" id="{27B42343-7BAE-FE0E-4DBF-E80C9847012B}"/>
              </a:ext>
            </a:extLst>
          </p:cNvPr>
          <p:cNvSpPr txBox="1">
            <a:spLocks noChangeArrowheads="1"/>
          </p:cNvSpPr>
          <p:nvPr/>
        </p:nvSpPr>
        <p:spPr bwMode="auto">
          <a:xfrm>
            <a:off x="1790700" y="1468438"/>
            <a:ext cx="27051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r>
              <a:rPr lang="en-US" altLang="en-US" sz="1800"/>
              <a:t>Met industry standards</a:t>
            </a:r>
          </a:p>
        </p:txBody>
      </p:sp>
      <p:sp>
        <p:nvSpPr>
          <p:cNvPr id="23583" name="TextBox 51">
            <a:extLst>
              <a:ext uri="{FF2B5EF4-FFF2-40B4-BE49-F238E27FC236}">
                <a16:creationId xmlns:a16="http://schemas.microsoft.com/office/drawing/2014/main" id="{0F275701-798C-EADD-BD48-C0C53242A42F}"/>
              </a:ext>
            </a:extLst>
          </p:cNvPr>
          <p:cNvSpPr txBox="1">
            <a:spLocks noChangeArrowheads="1"/>
          </p:cNvSpPr>
          <p:nvPr/>
        </p:nvSpPr>
        <p:spPr bwMode="auto">
          <a:xfrm>
            <a:off x="5507038" y="1435100"/>
            <a:ext cx="1752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r>
              <a:rPr lang="en-US" altLang="en-US" sz="1800"/>
              <a:t>PCI compliant</a:t>
            </a:r>
          </a:p>
        </p:txBody>
      </p:sp>
      <p:sp>
        <p:nvSpPr>
          <p:cNvPr id="53" name="Left Brace 52">
            <a:extLst>
              <a:ext uri="{FF2B5EF4-FFF2-40B4-BE49-F238E27FC236}">
                <a16:creationId xmlns:a16="http://schemas.microsoft.com/office/drawing/2014/main" id="{81B1CE94-0CA9-8654-C3C1-54F9A13D5BF4}"/>
              </a:ext>
            </a:extLst>
          </p:cNvPr>
          <p:cNvSpPr/>
          <p:nvPr/>
        </p:nvSpPr>
        <p:spPr>
          <a:xfrm rot="16200000" flipV="1">
            <a:off x="6076157" y="3475832"/>
            <a:ext cx="519113" cy="3733800"/>
          </a:xfrm>
          <a:prstGeom prst="leftBrace">
            <a:avLst>
              <a:gd name="adj1" fmla="val 0"/>
              <a:gd name="adj2" fmla="val 50000"/>
            </a:avLst>
          </a:prstGeom>
          <a:noFill/>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dirty="0">
              <a:ln>
                <a:solidFill>
                  <a:schemeClr val="tx1"/>
                </a:solidFill>
              </a:ln>
            </a:endParaRPr>
          </a:p>
        </p:txBody>
      </p:sp>
      <p:sp>
        <p:nvSpPr>
          <p:cNvPr id="23585" name="TextBox 53">
            <a:extLst>
              <a:ext uri="{FF2B5EF4-FFF2-40B4-BE49-F238E27FC236}">
                <a16:creationId xmlns:a16="http://schemas.microsoft.com/office/drawing/2014/main" id="{7F2DEF9B-61AB-D445-4292-9BD555893257}"/>
              </a:ext>
            </a:extLst>
          </p:cNvPr>
          <p:cNvSpPr txBox="1">
            <a:spLocks noChangeArrowheads="1"/>
          </p:cNvSpPr>
          <p:nvPr/>
        </p:nvSpPr>
        <p:spPr bwMode="auto">
          <a:xfrm>
            <a:off x="5049838" y="5646738"/>
            <a:ext cx="2722562"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ClrTx/>
              <a:buSzTx/>
              <a:buFontTx/>
              <a:buNone/>
            </a:pPr>
            <a:r>
              <a:rPr lang="en-US" altLang="en-US" sz="1800"/>
              <a:t>FireEye attack detection (warnings ignored)</a:t>
            </a:r>
          </a:p>
          <a:p>
            <a:pPr eaLnBrk="1" hangingPunct="1">
              <a:spcBef>
                <a:spcPct val="0"/>
              </a:spcBef>
              <a:buClrTx/>
              <a:buSzTx/>
              <a:buFontTx/>
              <a:buNone/>
            </a:pPr>
            <a:r>
              <a:rPr lang="en-US" altLang="en-US" sz="1800"/>
              <a:t>Also Symantec malware detection, also ignored</a:t>
            </a:r>
          </a:p>
        </p:txBody>
      </p:sp>
      <p:sp>
        <p:nvSpPr>
          <p:cNvPr id="55" name="Notched Right Arrow 54">
            <a:extLst>
              <a:ext uri="{FF2B5EF4-FFF2-40B4-BE49-F238E27FC236}">
                <a16:creationId xmlns:a16="http://schemas.microsoft.com/office/drawing/2014/main" id="{C52222CD-404A-FFBB-940C-6CF4E07A1BE1}"/>
              </a:ext>
            </a:extLst>
          </p:cNvPr>
          <p:cNvSpPr/>
          <p:nvPr/>
        </p:nvSpPr>
        <p:spPr>
          <a:xfrm>
            <a:off x="1809751" y="3168650"/>
            <a:ext cx="1141413" cy="46038"/>
          </a:xfrm>
          <a:prstGeom prst="notched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5F44A-793F-7A75-61AE-44E560C3B39B}"/>
              </a:ext>
            </a:extLst>
          </p:cNvPr>
          <p:cNvSpPr>
            <a:spLocks noGrp="1"/>
          </p:cNvSpPr>
          <p:nvPr>
            <p:ph type="title"/>
          </p:nvPr>
        </p:nvSpPr>
        <p:spPr/>
        <p:txBody>
          <a:bodyPr/>
          <a:lstStyle/>
          <a:p>
            <a:r>
              <a:rPr lang="en-US" dirty="0"/>
              <a:t>Manifest A Willingness To Enter A Bargain? </a:t>
            </a:r>
          </a:p>
        </p:txBody>
      </p:sp>
      <p:sp>
        <p:nvSpPr>
          <p:cNvPr id="3" name="Content Placeholder 2">
            <a:extLst>
              <a:ext uri="{FF2B5EF4-FFF2-40B4-BE49-F238E27FC236}">
                <a16:creationId xmlns:a16="http://schemas.microsoft.com/office/drawing/2014/main" id="{14DB01AE-A8E1-ACDE-5DEF-6A74BC4E0CBA}"/>
              </a:ext>
            </a:extLst>
          </p:cNvPr>
          <p:cNvSpPr>
            <a:spLocks noGrp="1"/>
          </p:cNvSpPr>
          <p:nvPr>
            <p:ph idx="1"/>
          </p:nvPr>
        </p:nvSpPr>
        <p:spPr>
          <a:xfrm>
            <a:off x="533400" y="1295400"/>
            <a:ext cx="10972800" cy="4114799"/>
          </a:xfrm>
        </p:spPr>
        <p:txBody>
          <a:bodyPr/>
          <a:lstStyle/>
          <a:p>
            <a:r>
              <a:rPr lang="en-US" sz="2400" dirty="0">
                <a:solidFill>
                  <a:srgbClr val="000000"/>
                </a:solidFill>
                <a:effectLst/>
                <a:ea typeface="Verdana" panose="020B0604030504040204" pitchFamily="34" charset="0"/>
                <a:cs typeface="Verdana" panose="020B0604030504040204" pitchFamily="34" charset="0"/>
              </a:rPr>
              <a:t>The landing page for access to the policy says in large type, “We're in the business of keeping your money and information safe. As a business that relies on trust, protecting your information is just as important to us as protecting your finances.” </a:t>
            </a:r>
          </a:p>
          <a:p>
            <a:pPr lvl="1"/>
            <a:r>
              <a:rPr lang="en-US" sz="2000" u="sng" dirty="0">
                <a:solidFill>
                  <a:srgbClr val="000000"/>
                </a:solidFill>
                <a:effectLst/>
                <a:ea typeface="Verdana" panose="020B0604030504040204" pitchFamily="34" charset="0"/>
                <a:cs typeface="Verdana" panose="020B0604030504040204" pitchFamily="34" charset="0"/>
              </a:rPr>
              <a:t>https://www.capitalone.com/privacy</a:t>
            </a:r>
            <a:r>
              <a:rPr lang="en-US" sz="2000" dirty="0">
                <a:solidFill>
                  <a:srgbClr val="000000"/>
                </a:solidFill>
                <a:effectLst/>
                <a:ea typeface="Verdana" panose="020B0604030504040204" pitchFamily="34" charset="0"/>
                <a:cs typeface="Verdana" panose="020B0604030504040204" pitchFamily="34" charset="0"/>
              </a:rPr>
              <a:t>. </a:t>
            </a:r>
          </a:p>
          <a:p>
            <a:r>
              <a:rPr lang="en-US" sz="2400" dirty="0">
                <a:solidFill>
                  <a:srgbClr val="000000"/>
                </a:solidFill>
                <a:effectLst/>
                <a:ea typeface="Verdana" panose="020B0604030504040204" pitchFamily="34" charset="0"/>
                <a:cs typeface="Verdana" panose="020B0604030504040204" pitchFamily="34" charset="0"/>
              </a:rPr>
              <a:t>The policy itself begins with this statement: “Capital One is committed to your privacy. Our goal is to maintain your trust and confidence when handling personal and financial information about you.”</a:t>
            </a:r>
          </a:p>
          <a:p>
            <a:pPr lvl="1"/>
            <a:r>
              <a:rPr lang="en-US" sz="2000" u="sng" dirty="0">
                <a:solidFill>
                  <a:srgbClr val="000000"/>
                </a:solidFill>
                <a:effectLst/>
                <a:ea typeface="Verdana" panose="020B0604030504040204" pitchFamily="34" charset="0"/>
                <a:cs typeface="Verdana" panose="020B0604030504040204" pitchFamily="34" charset="0"/>
              </a:rPr>
              <a:t>https://www.capitalone.com/privacy/online-privacy-policy</a:t>
            </a:r>
            <a:r>
              <a:rPr lang="en-US" sz="2000" dirty="0">
                <a:solidFill>
                  <a:srgbClr val="000000"/>
                </a:solidFill>
                <a:effectLst/>
                <a:ea typeface="Verdana" panose="020B0604030504040204" pitchFamily="34" charset="0"/>
                <a:cs typeface="Verdana" panose="020B0604030504040204" pitchFamily="34" charset="0"/>
              </a:rPr>
              <a:t>. </a:t>
            </a:r>
          </a:p>
          <a:p>
            <a:r>
              <a:rPr lang="en-US" sz="2200" dirty="0">
                <a:solidFill>
                  <a:srgbClr val="000000"/>
                </a:solidFill>
                <a:effectLst/>
                <a:ea typeface="Verdana" panose="020B0604030504040204" pitchFamily="34" charset="0"/>
                <a:cs typeface="Verdana" panose="020B0604030504040204" pitchFamily="34" charset="0"/>
              </a:rPr>
              <a:t>The credit card agreements say, “Capital One supports information privacy protection: see our website at </a:t>
            </a:r>
            <a:r>
              <a:rPr lang="en-US" sz="2200" dirty="0">
                <a:solidFill>
                  <a:srgbClr val="000000"/>
                </a:solidFill>
                <a:effectLst/>
                <a:ea typeface="Verdana" panose="020B0604030504040204" pitchFamily="34" charset="0"/>
                <a:cs typeface="Verdana" panose="020B0604030504040204" pitchFamily="34" charset="0"/>
                <a:hlinkClick r:id="rId2"/>
              </a:rPr>
              <a:t>www.capitalone.com</a:t>
            </a:r>
            <a:r>
              <a:rPr lang="en-US" sz="2200" dirty="0">
                <a:solidFill>
                  <a:srgbClr val="000000"/>
                </a:solidFill>
                <a:effectLst/>
                <a:ea typeface="Verdana" panose="020B0604030504040204" pitchFamily="34" charset="0"/>
                <a:cs typeface="Verdana" panose="020B0604030504040204" pitchFamily="34" charset="0"/>
              </a:rPr>
              <a:t>.”</a:t>
            </a:r>
          </a:p>
          <a:p>
            <a:pPr marL="671512" lvl="2" indent="0">
              <a:buNone/>
            </a:pPr>
            <a:r>
              <a:rPr lang="en-US" sz="2000" dirty="0">
                <a:solidFill>
                  <a:srgbClr val="000000"/>
                </a:solidFill>
                <a:effectLst/>
                <a:ea typeface="Verdana" panose="020B0604030504040204" pitchFamily="34" charset="0"/>
                <a:cs typeface="Verdana" panose="020B0604030504040204" pitchFamily="34" charset="0"/>
              </a:rPr>
              <a:t> </a:t>
            </a:r>
            <a:r>
              <a:rPr lang="en-US" sz="2000" u="sng" dirty="0">
                <a:solidFill>
                  <a:srgbClr val="000000"/>
                </a:solidFill>
                <a:effectLst/>
                <a:ea typeface="Verdana" panose="020B0604030504040204" pitchFamily="34" charset="0"/>
                <a:cs typeface="Verdana" panose="020B0604030504040204" pitchFamily="34" charset="0"/>
                <a:hlinkClick r:id="rId3"/>
              </a:rPr>
              <a:t>https://www.capitalone.com/credit-cards/lp/credit-card-agreements</a:t>
            </a:r>
            <a:r>
              <a:rPr lang="en-US" sz="2000" dirty="0">
                <a:solidFill>
                  <a:srgbClr val="000000"/>
                </a:solidFill>
                <a:effectLst/>
                <a:ea typeface="Verdana" panose="020B0604030504040204" pitchFamily="34" charset="0"/>
                <a:cs typeface="Verdana" panose="020B0604030504040204" pitchFamily="34" charset="0"/>
              </a:rPr>
              <a:t>.</a:t>
            </a:r>
            <a:endParaRPr lang="en-US" sz="4000" dirty="0"/>
          </a:p>
        </p:txBody>
      </p:sp>
    </p:spTree>
    <p:extLst>
      <p:ext uri="{BB962C8B-B14F-4D97-AF65-F5344CB8AC3E}">
        <p14:creationId xmlns:p14="http://schemas.microsoft.com/office/powerpoint/2010/main" val="9116757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A9D93-C3E9-8203-D0F8-627F66A2F729}"/>
              </a:ext>
            </a:extLst>
          </p:cNvPr>
          <p:cNvSpPr>
            <a:spLocks noGrp="1"/>
          </p:cNvSpPr>
          <p:nvPr>
            <p:ph type="title"/>
          </p:nvPr>
        </p:nvSpPr>
        <p:spPr/>
        <p:txBody>
          <a:bodyPr/>
          <a:lstStyle/>
          <a:p>
            <a:r>
              <a:rPr lang="en-US" dirty="0"/>
              <a:t>The Overpayment Claims</a:t>
            </a:r>
          </a:p>
        </p:txBody>
      </p:sp>
      <p:sp>
        <p:nvSpPr>
          <p:cNvPr id="3" name="Content Placeholder 2">
            <a:extLst>
              <a:ext uri="{FF2B5EF4-FFF2-40B4-BE49-F238E27FC236}">
                <a16:creationId xmlns:a16="http://schemas.microsoft.com/office/drawing/2014/main" id="{60673544-0F34-3DA0-C5D7-503CF3A0CADC}"/>
              </a:ext>
            </a:extLst>
          </p:cNvPr>
          <p:cNvSpPr>
            <a:spLocks noGrp="1"/>
          </p:cNvSpPr>
          <p:nvPr>
            <p:ph idx="1"/>
          </p:nvPr>
        </p:nvSpPr>
        <p:spPr/>
        <p:txBody>
          <a:bodyPr/>
          <a:lstStyle/>
          <a:p>
            <a:r>
              <a:rPr lang="en-US" i="1" dirty="0"/>
              <a:t>Overcharge</a:t>
            </a:r>
            <a:r>
              <a:rPr lang="en-US" dirty="0"/>
              <a:t>: The purchase price of goods included a premium for adequate data security. </a:t>
            </a:r>
          </a:p>
          <a:p>
            <a:r>
              <a:rPr lang="en-US" dirty="0"/>
              <a:t>By failing to maintain that  security, Plaintiffs assert that they were overcharged for the goods they received. The parties call this the “overcharge” theory. </a:t>
            </a:r>
          </a:p>
        </p:txBody>
      </p:sp>
    </p:spTree>
    <p:extLst>
      <p:ext uri="{BB962C8B-B14F-4D97-AF65-F5344CB8AC3E}">
        <p14:creationId xmlns:p14="http://schemas.microsoft.com/office/powerpoint/2010/main" val="2867051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0A7A8-E207-A9DC-6898-BE8FC93F1574}"/>
              </a:ext>
            </a:extLst>
          </p:cNvPr>
          <p:cNvSpPr>
            <a:spLocks noGrp="1"/>
          </p:cNvSpPr>
          <p:nvPr>
            <p:ph type="title"/>
          </p:nvPr>
        </p:nvSpPr>
        <p:spPr/>
        <p:txBody>
          <a:bodyPr/>
          <a:lstStyle/>
          <a:p>
            <a:r>
              <a:rPr lang="en-US" dirty="0"/>
              <a:t>The Court Rejects the Overcharge Theory</a:t>
            </a:r>
          </a:p>
        </p:txBody>
      </p:sp>
      <p:sp>
        <p:nvSpPr>
          <p:cNvPr id="3" name="Content Placeholder 2">
            <a:extLst>
              <a:ext uri="{FF2B5EF4-FFF2-40B4-BE49-F238E27FC236}">
                <a16:creationId xmlns:a16="http://schemas.microsoft.com/office/drawing/2014/main" id="{2E0E9854-9087-0E50-6AA0-D1C45A3316C7}"/>
              </a:ext>
            </a:extLst>
          </p:cNvPr>
          <p:cNvSpPr>
            <a:spLocks noGrp="1"/>
          </p:cNvSpPr>
          <p:nvPr>
            <p:ph idx="1"/>
          </p:nvPr>
        </p:nvSpPr>
        <p:spPr>
          <a:xfrm>
            <a:off x="609600" y="1371600"/>
            <a:ext cx="10972800" cy="4114799"/>
          </a:xfrm>
        </p:spPr>
        <p:txBody>
          <a:bodyPr/>
          <a:lstStyle/>
          <a:p>
            <a:pPr marL="0" marR="0" indent="457200">
              <a:lnSpc>
                <a:spcPct val="107000"/>
              </a:lnSpc>
              <a:spcBef>
                <a:spcPts val="0"/>
              </a:spcBef>
              <a:spcAft>
                <a:spcPts val="0"/>
              </a:spcAft>
            </a:pPr>
            <a:r>
              <a:rPr lang="en-US" sz="2400" dirty="0">
                <a:solidFill>
                  <a:srgbClr val="000000"/>
                </a:solidFill>
                <a:ea typeface="Verdana" panose="020B0604030504040204" pitchFamily="34" charset="0"/>
                <a:cs typeface="Times New Roman" panose="02020603050405020304" pitchFamily="18" charset="0"/>
              </a:rPr>
              <a:t>The court’s reasoning:</a:t>
            </a:r>
            <a:endParaRPr lang="en-US" sz="2400" dirty="0">
              <a:effectLst/>
              <a:ea typeface="Times New Roman" panose="02020603050405020304" pitchFamily="18" charset="0"/>
              <a:cs typeface="Times New Roman" panose="02020603050405020304" pitchFamily="18" charset="0"/>
            </a:endParaRPr>
          </a:p>
          <a:p>
            <a:pPr marL="784225" lvl="1">
              <a:lnSpc>
                <a:spcPct val="107000"/>
              </a:lnSpc>
              <a:spcBef>
                <a:spcPts val="0"/>
              </a:spcBef>
              <a:spcAft>
                <a:spcPts val="0"/>
              </a:spcAft>
            </a:pPr>
            <a:r>
              <a:rPr lang="en-US" sz="2400" dirty="0">
                <a:solidFill>
                  <a:srgbClr val="000000"/>
                </a:solidFill>
                <a:effectLst/>
                <a:ea typeface="Verdana" panose="020B0604030504040204" pitchFamily="34" charset="0"/>
                <a:cs typeface="Verdana" panose="020B0604030504040204" pitchFamily="34" charset="0"/>
              </a:rPr>
              <a:t>Target charges all shoppers the same price for the goods they buy whether the customer pays with a credit card, debit card, or cash. But cash customers face no risk that a computer hacker will steal their personal financial information. If Target charged credit- and debit-card customers more for their purchases to offset the costs of data security, Plaintiffs might have a plausible allegation in this regard. But the fact that all customers regardless of payment method pay the same price renders Plaintiffs' overcharge theory implausible. </a:t>
            </a:r>
            <a:endParaRPr lang="en-US" sz="2400" dirty="0">
              <a:effectLst/>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2400" dirty="0">
                <a:solidFill>
                  <a:srgbClr val="000000"/>
                </a:solidFill>
                <a:ea typeface="Verdana" panose="020B0604030504040204" pitchFamily="34" charset="0"/>
                <a:cs typeface="Verdana" panose="020B0604030504040204" pitchFamily="34" charset="0"/>
              </a:rPr>
              <a:t>Should you </a:t>
            </a:r>
            <a:r>
              <a:rPr lang="en-US" sz="2400" dirty="0">
                <a:solidFill>
                  <a:srgbClr val="000000"/>
                </a:solidFill>
                <a:effectLst/>
                <a:ea typeface="Verdana" panose="020B0604030504040204" pitchFamily="34" charset="0"/>
                <a:cs typeface="Verdana" panose="020B0604030504040204" pitchFamily="34" charset="0"/>
              </a:rPr>
              <a:t>conclude instead that cash customers pay for security that they do not need?  </a:t>
            </a:r>
            <a:endParaRPr lang="en-US" sz="2400" dirty="0">
              <a:effectLst/>
              <a:ea typeface="Times New Roman" panose="02020603050405020304" pitchFamily="18" charset="0"/>
              <a:cs typeface="Times New Roman" panose="02020603050405020304" pitchFamily="18" charset="0"/>
            </a:endParaRPr>
          </a:p>
          <a:p>
            <a:r>
              <a:rPr lang="en-US" sz="2400" dirty="0"/>
              <a:t>(a) Yes</a:t>
            </a:r>
          </a:p>
          <a:p>
            <a:r>
              <a:rPr lang="en-US" sz="2400" dirty="0"/>
              <a:t>(b) No</a:t>
            </a:r>
          </a:p>
        </p:txBody>
      </p:sp>
    </p:spTree>
    <p:extLst>
      <p:ext uri="{BB962C8B-B14F-4D97-AF65-F5344CB8AC3E}">
        <p14:creationId xmlns:p14="http://schemas.microsoft.com/office/powerpoint/2010/main" val="23127210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4A5C3-959C-83CA-3F9B-3A4400E1D58D}"/>
              </a:ext>
            </a:extLst>
          </p:cNvPr>
          <p:cNvSpPr>
            <a:spLocks noGrp="1"/>
          </p:cNvSpPr>
          <p:nvPr>
            <p:ph type="title"/>
          </p:nvPr>
        </p:nvSpPr>
        <p:spPr/>
        <p:txBody>
          <a:bodyPr/>
          <a:lstStyle/>
          <a:p>
            <a:r>
              <a:rPr lang="en-US" dirty="0"/>
              <a:t>Compare </a:t>
            </a:r>
            <a:r>
              <a:rPr lang="en-US" i="1" dirty="0"/>
              <a:t>Irwin v. Jimmy John’s Franchise</a:t>
            </a:r>
          </a:p>
        </p:txBody>
      </p:sp>
      <p:sp>
        <p:nvSpPr>
          <p:cNvPr id="3" name="Content Placeholder 2">
            <a:extLst>
              <a:ext uri="{FF2B5EF4-FFF2-40B4-BE49-F238E27FC236}">
                <a16:creationId xmlns:a16="http://schemas.microsoft.com/office/drawing/2014/main" id="{801CE7A9-C6AC-3481-7D5B-F7620C5BF288}"/>
              </a:ext>
            </a:extLst>
          </p:cNvPr>
          <p:cNvSpPr>
            <a:spLocks noGrp="1"/>
          </p:cNvSpPr>
          <p:nvPr>
            <p:ph idx="1"/>
          </p:nvPr>
        </p:nvSpPr>
        <p:spPr/>
        <p:txBody>
          <a:bodyPr/>
          <a:lstStyle/>
          <a:p>
            <a:r>
              <a:rPr lang="en-US" sz="2400" dirty="0">
                <a:solidFill>
                  <a:srgbClr val="000000"/>
                </a:solidFill>
                <a:effectLst/>
                <a:ea typeface="Verdana" panose="020B0604030504040204" pitchFamily="34" charset="0"/>
                <a:cs typeface="Verdana" panose="020B0604030504040204" pitchFamily="34" charset="0"/>
              </a:rPr>
              <a:t>Barbara Irwin bought food from a Jimmy John’s using her debt and credit cards. When Jimmy John’s suffered a data breach, she sued for unjust enrichment. </a:t>
            </a:r>
          </a:p>
          <a:p>
            <a:r>
              <a:rPr lang="en-US" sz="2400" dirty="0">
                <a:solidFill>
                  <a:srgbClr val="000000"/>
                </a:solidFill>
                <a:effectLst/>
                <a:ea typeface="Verdana" panose="020B0604030504040204" pitchFamily="34" charset="0"/>
                <a:cs typeface="Verdana" panose="020B0604030504040204" pitchFamily="34" charset="0"/>
              </a:rPr>
              <a:t>The court comments, “Irwin paid for food products. She did not pay for a side order of data security and protection; it was merely incident to her food purchase, as is the ability to sit at a table to eat her food, or to use Jimmy John's restroom.” </a:t>
            </a:r>
            <a:endParaRPr lang="en-US" sz="2400" i="1" dirty="0">
              <a:solidFill>
                <a:srgbClr val="000000"/>
              </a:solidFill>
              <a:ea typeface="Verdana" panose="020B0604030504040204" pitchFamily="34" charset="0"/>
              <a:cs typeface="Verdana" panose="020B0604030504040204" pitchFamily="34" charset="0"/>
            </a:endParaRPr>
          </a:p>
          <a:p>
            <a:r>
              <a:rPr lang="en-US" sz="2400" dirty="0">
                <a:solidFill>
                  <a:srgbClr val="000000"/>
                </a:solidFill>
                <a:effectLst/>
                <a:ea typeface="Verdana" panose="020B0604030504040204" pitchFamily="34" charset="0"/>
                <a:cs typeface="Verdana" panose="020B0604030504040204" pitchFamily="34" charset="0"/>
              </a:rPr>
              <a:t>Imagine that you buy a Jimmy John sandwich, but, as you are about to sit down, the staff tell you there is an additional $5 charge to eat in the restaurant. Would you complain that you bought a sandwich </a:t>
            </a:r>
            <a:r>
              <a:rPr lang="en-US" sz="2400" i="1" dirty="0">
                <a:solidFill>
                  <a:srgbClr val="000000"/>
                </a:solidFill>
                <a:effectLst/>
                <a:ea typeface="Verdana" panose="020B0604030504040204" pitchFamily="34" charset="0"/>
                <a:cs typeface="Verdana" panose="020B0604030504040204" pitchFamily="34" charset="0"/>
              </a:rPr>
              <a:t>and</a:t>
            </a:r>
            <a:r>
              <a:rPr lang="en-US" sz="2400" dirty="0">
                <a:solidFill>
                  <a:srgbClr val="000000"/>
                </a:solidFill>
                <a:effectLst/>
                <a:ea typeface="Verdana" panose="020B0604030504040204" pitchFamily="34" charset="0"/>
                <a:cs typeface="Verdana" panose="020B0604030504040204" pitchFamily="34" charset="0"/>
              </a:rPr>
              <a:t> the option of eating it in the restaurant?</a:t>
            </a:r>
          </a:p>
          <a:p>
            <a:r>
              <a:rPr lang="en-US" sz="2400" dirty="0"/>
              <a:t>(a) Yes</a:t>
            </a:r>
          </a:p>
          <a:p>
            <a:r>
              <a:rPr lang="en-US" sz="2400" dirty="0"/>
              <a:t>(b) No</a:t>
            </a:r>
          </a:p>
          <a:p>
            <a:pPr marL="0" indent="0">
              <a:buNone/>
            </a:pPr>
            <a:r>
              <a:rPr lang="en-US" sz="2200" dirty="0">
                <a:solidFill>
                  <a:srgbClr val="000000"/>
                </a:solidFill>
                <a:effectLst/>
                <a:ea typeface="Verdana" panose="020B0604030504040204" pitchFamily="34" charset="0"/>
                <a:cs typeface="Verdana" panose="020B0604030504040204" pitchFamily="34" charset="0"/>
              </a:rPr>
              <a:t> </a:t>
            </a:r>
            <a:endParaRPr lang="en-US" sz="22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7651465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20EB1-19C6-4C9D-26DD-A155FA5973DD}"/>
              </a:ext>
            </a:extLst>
          </p:cNvPr>
          <p:cNvSpPr>
            <a:spLocks noGrp="1"/>
          </p:cNvSpPr>
          <p:nvPr>
            <p:ph type="title"/>
          </p:nvPr>
        </p:nvSpPr>
        <p:spPr/>
        <p:txBody>
          <a:bodyPr/>
          <a:lstStyle/>
          <a:p>
            <a:r>
              <a:rPr lang="en-US" dirty="0"/>
              <a:t>Target’s Cybersecurity Needs</a:t>
            </a:r>
          </a:p>
        </p:txBody>
      </p:sp>
      <p:sp>
        <p:nvSpPr>
          <p:cNvPr id="3" name="Content Placeholder 2">
            <a:extLst>
              <a:ext uri="{FF2B5EF4-FFF2-40B4-BE49-F238E27FC236}">
                <a16:creationId xmlns:a16="http://schemas.microsoft.com/office/drawing/2014/main" id="{18882035-F269-2907-B161-EB3A18240207}"/>
              </a:ext>
            </a:extLst>
          </p:cNvPr>
          <p:cNvSpPr>
            <a:spLocks noGrp="1"/>
          </p:cNvSpPr>
          <p:nvPr>
            <p:ph idx="1"/>
          </p:nvPr>
        </p:nvSpPr>
        <p:spPr>
          <a:xfrm>
            <a:off x="609600" y="990600"/>
            <a:ext cx="10972800" cy="5589586"/>
          </a:xfrm>
        </p:spPr>
        <p:txBody>
          <a:bodyPr/>
          <a:lstStyle/>
          <a:p>
            <a:pPr marL="0" marR="0">
              <a:lnSpc>
                <a:spcPct val="107000"/>
              </a:lnSpc>
              <a:spcBef>
                <a:spcPts val="0"/>
              </a:spcBef>
              <a:spcAft>
                <a:spcPts val="0"/>
              </a:spcAft>
            </a:pPr>
            <a:r>
              <a:rPr lang="en-US" sz="2800" dirty="0">
                <a:solidFill>
                  <a:srgbClr val="000000"/>
                </a:solidFill>
                <a:effectLst/>
                <a:ea typeface="Verdana" panose="020B0604030504040204" pitchFamily="34" charset="0"/>
                <a:cs typeface="Verdana" panose="020B0604030504040204" pitchFamily="34" charset="0"/>
              </a:rPr>
              <a:t>Target’s cybersecurity needs include more than just securing customer data. They also need to ensure that only those authorized to do so have access to the communication and administration necessary to run the business. </a:t>
            </a:r>
          </a:p>
          <a:p>
            <a:pPr marL="0" marR="0">
              <a:lnSpc>
                <a:spcPct val="107000"/>
              </a:lnSpc>
              <a:spcBef>
                <a:spcPts val="0"/>
              </a:spcBef>
              <a:spcAft>
                <a:spcPts val="0"/>
              </a:spcAft>
            </a:pPr>
            <a:r>
              <a:rPr lang="en-US" sz="2800" dirty="0">
                <a:solidFill>
                  <a:srgbClr val="000000"/>
                </a:solidFill>
                <a:effectLst/>
                <a:ea typeface="Verdana" panose="020B0604030504040204" pitchFamily="34" charset="0"/>
                <a:cs typeface="Verdana" panose="020B0604030504040204" pitchFamily="34" charset="0"/>
              </a:rPr>
              <a:t>Suppose Target spends $X on cybersecurity a year. Let $Y be its total gross profit from sales to customers—cash customers and credit/debit card customers. Some fraction of $Y offsets the expenditure $X. </a:t>
            </a:r>
            <a:endParaRPr lang="en-US" sz="2800" dirty="0">
              <a:effectLst/>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2800" dirty="0">
                <a:solidFill>
                  <a:srgbClr val="000000"/>
                </a:solidFill>
                <a:effectLst/>
                <a:ea typeface="Verdana" panose="020B0604030504040204" pitchFamily="34" charset="0"/>
                <a:cs typeface="Verdana" panose="020B0604030504040204" pitchFamily="34" charset="0"/>
              </a:rPr>
              <a:t>Viewed in this way, doesn’t the profit from any customer’s transaction contribute to paying for cybersecurity?</a:t>
            </a:r>
          </a:p>
          <a:p>
            <a:pPr marL="327025" lvl="1">
              <a:lnSpc>
                <a:spcPct val="107000"/>
              </a:lnSpc>
              <a:spcBef>
                <a:spcPts val="0"/>
              </a:spcBef>
              <a:spcAft>
                <a:spcPts val="0"/>
              </a:spcAft>
            </a:pPr>
            <a:r>
              <a:rPr lang="en-US" sz="2400" dirty="0">
                <a:solidFill>
                  <a:srgbClr val="000000"/>
                </a:solidFill>
                <a:effectLst/>
                <a:ea typeface="Verdana" panose="020B0604030504040204" pitchFamily="34" charset="0"/>
                <a:cs typeface="Verdana" panose="020B0604030504040204" pitchFamily="34" charset="0"/>
              </a:rPr>
              <a:t> Would it be unjust for Target to retain the fraction they spend on security?</a:t>
            </a:r>
            <a:endParaRPr lang="en-US" sz="24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2190109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9D70A-9447-48DC-0F6E-848CE9C8BCA9}"/>
              </a:ext>
            </a:extLst>
          </p:cNvPr>
          <p:cNvSpPr>
            <a:spLocks noGrp="1"/>
          </p:cNvSpPr>
          <p:nvPr>
            <p:ph type="title"/>
          </p:nvPr>
        </p:nvSpPr>
        <p:spPr/>
        <p:txBody>
          <a:bodyPr/>
          <a:lstStyle/>
          <a:p>
            <a:r>
              <a:rPr lang="en-US" dirty="0"/>
              <a:t>The “Would Not Have Shopped” Theory</a:t>
            </a:r>
          </a:p>
        </p:txBody>
      </p:sp>
      <p:sp>
        <p:nvSpPr>
          <p:cNvPr id="3" name="Content Placeholder 2">
            <a:extLst>
              <a:ext uri="{FF2B5EF4-FFF2-40B4-BE49-F238E27FC236}">
                <a16:creationId xmlns:a16="http://schemas.microsoft.com/office/drawing/2014/main" id="{833284EF-4A47-1B25-3D9A-509BBA4D266B}"/>
              </a:ext>
            </a:extLst>
          </p:cNvPr>
          <p:cNvSpPr>
            <a:spLocks noGrp="1"/>
          </p:cNvSpPr>
          <p:nvPr>
            <p:ph idx="1"/>
          </p:nvPr>
        </p:nvSpPr>
        <p:spPr>
          <a:xfrm>
            <a:off x="609600" y="1295400"/>
            <a:ext cx="10972800" cy="5284786"/>
          </a:xfrm>
        </p:spPr>
        <p:txBody>
          <a:bodyPr/>
          <a:lstStyle/>
          <a:p>
            <a:r>
              <a:rPr lang="en-US" dirty="0"/>
              <a:t>Plaintiffs claim they conferred a benefit on Target by shopping at the store. </a:t>
            </a:r>
          </a:p>
          <a:p>
            <a:pPr lvl="1"/>
            <a:r>
              <a:rPr lang="en-US" dirty="0"/>
              <a:t>The benefit is the profit Target makes from the customers’ purchases. </a:t>
            </a:r>
          </a:p>
          <a:p>
            <a:r>
              <a:rPr lang="en-US" dirty="0"/>
              <a:t>They claim that it unjust for Target to retain that benefit because they would not have shopped at Target if they had known that its security was inadequate. </a:t>
            </a:r>
          </a:p>
          <a:p>
            <a:r>
              <a:rPr lang="en-US" dirty="0"/>
              <a:t>These claims can stand without claiming that some portion of a customer’s payment goes to pay for cybersecurity. There is also no need to claim that customers purchase products and adequate cybersecurity</a:t>
            </a:r>
          </a:p>
        </p:txBody>
      </p:sp>
    </p:spTree>
    <p:extLst>
      <p:ext uri="{BB962C8B-B14F-4D97-AF65-F5344CB8AC3E}">
        <p14:creationId xmlns:p14="http://schemas.microsoft.com/office/powerpoint/2010/main" val="42828288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1FB81-0425-E894-8D12-9D8FF6C6A5B1}"/>
              </a:ext>
            </a:extLst>
          </p:cNvPr>
          <p:cNvSpPr>
            <a:spLocks noGrp="1"/>
          </p:cNvSpPr>
          <p:nvPr>
            <p:ph type="title"/>
          </p:nvPr>
        </p:nvSpPr>
        <p:spPr/>
        <p:txBody>
          <a:bodyPr/>
          <a:lstStyle/>
          <a:p>
            <a:r>
              <a:rPr lang="en-US" dirty="0"/>
              <a:t>A Problem</a:t>
            </a:r>
          </a:p>
        </p:txBody>
      </p:sp>
      <p:sp>
        <p:nvSpPr>
          <p:cNvPr id="3" name="Content Placeholder 2">
            <a:extLst>
              <a:ext uri="{FF2B5EF4-FFF2-40B4-BE49-F238E27FC236}">
                <a16:creationId xmlns:a16="http://schemas.microsoft.com/office/drawing/2014/main" id="{F9C46A7E-4497-1B12-5016-42D3242DD57B}"/>
              </a:ext>
            </a:extLst>
          </p:cNvPr>
          <p:cNvSpPr>
            <a:spLocks noGrp="1"/>
          </p:cNvSpPr>
          <p:nvPr>
            <p:ph idx="1"/>
          </p:nvPr>
        </p:nvSpPr>
        <p:spPr>
          <a:xfrm>
            <a:off x="609600" y="1219200"/>
            <a:ext cx="10972800" cy="4114799"/>
          </a:xfrm>
        </p:spPr>
        <p:txBody>
          <a:bodyPr/>
          <a:lstStyle/>
          <a:p>
            <a:pPr marL="0" marR="0" indent="457200">
              <a:lnSpc>
                <a:spcPct val="107000"/>
              </a:lnSpc>
              <a:spcBef>
                <a:spcPts val="0"/>
              </a:spcBef>
              <a:spcAft>
                <a:spcPts val="0"/>
              </a:spcAft>
            </a:pPr>
            <a:r>
              <a:rPr lang="en-US" sz="2400" dirty="0">
                <a:solidFill>
                  <a:srgbClr val="000000"/>
                </a:solidFill>
                <a:effectLst/>
                <a:ea typeface="Verdana" panose="020B0604030504040204" pitchFamily="34" charset="0"/>
                <a:cs typeface="Verdana" panose="020B0604030504040204" pitchFamily="34" charset="0"/>
              </a:rPr>
              <a:t>The theory comes in two varieties. </a:t>
            </a:r>
          </a:p>
          <a:p>
            <a:pPr marL="327025" lvl="1" indent="457200">
              <a:lnSpc>
                <a:spcPct val="107000"/>
              </a:lnSpc>
              <a:spcBef>
                <a:spcPts val="0"/>
              </a:spcBef>
              <a:spcAft>
                <a:spcPts val="0"/>
              </a:spcAft>
            </a:pPr>
            <a:r>
              <a:rPr lang="en-US" sz="2400" dirty="0">
                <a:solidFill>
                  <a:srgbClr val="000000"/>
                </a:solidFill>
                <a:ea typeface="Verdana" panose="020B0604030504040204" pitchFamily="34" charset="0"/>
                <a:cs typeface="Verdana" panose="020B0604030504040204" pitchFamily="34" charset="0"/>
              </a:rPr>
              <a:t>F</a:t>
            </a:r>
            <a:r>
              <a:rPr lang="en-US" sz="2400" dirty="0">
                <a:solidFill>
                  <a:srgbClr val="000000"/>
                </a:solidFill>
                <a:effectLst/>
                <a:ea typeface="Verdana" panose="020B0604030504040204" pitchFamily="34" charset="0"/>
                <a:cs typeface="Verdana" panose="020B0604030504040204" pitchFamily="34" charset="0"/>
              </a:rPr>
              <a:t>irst, customers claim they would not have shopped at the business </a:t>
            </a:r>
            <a:r>
              <a:rPr lang="en-US" sz="2400" i="1" dirty="0">
                <a:solidFill>
                  <a:srgbClr val="000000"/>
                </a:solidFill>
                <a:effectLst/>
                <a:ea typeface="Verdana" panose="020B0604030504040204" pitchFamily="34" charset="0"/>
                <a:cs typeface="Verdana" panose="020B0604030504040204" pitchFamily="34" charset="0"/>
              </a:rPr>
              <a:t>after the breach</a:t>
            </a:r>
            <a:r>
              <a:rPr lang="en-US" sz="2400" dirty="0">
                <a:solidFill>
                  <a:srgbClr val="000000"/>
                </a:solidFill>
                <a:effectLst/>
                <a:ea typeface="Verdana" panose="020B0604030504040204" pitchFamily="34" charset="0"/>
                <a:cs typeface="Verdana" panose="020B0604030504040204" pitchFamily="34" charset="0"/>
              </a:rPr>
              <a:t> if they had known about the breach. </a:t>
            </a:r>
          </a:p>
          <a:p>
            <a:pPr marL="327025" lvl="1" indent="457200">
              <a:lnSpc>
                <a:spcPct val="107000"/>
              </a:lnSpc>
              <a:spcBef>
                <a:spcPts val="0"/>
              </a:spcBef>
              <a:spcAft>
                <a:spcPts val="0"/>
              </a:spcAft>
            </a:pPr>
            <a:r>
              <a:rPr lang="en-US" sz="2400" dirty="0">
                <a:solidFill>
                  <a:srgbClr val="000000"/>
                </a:solidFill>
                <a:ea typeface="Verdana" panose="020B0604030504040204" pitchFamily="34" charset="0"/>
                <a:cs typeface="Verdana" panose="020B0604030504040204" pitchFamily="34" charset="0"/>
              </a:rPr>
              <a:t>S</a:t>
            </a:r>
            <a:r>
              <a:rPr lang="en-US" sz="2400" dirty="0">
                <a:solidFill>
                  <a:srgbClr val="000000"/>
                </a:solidFill>
                <a:effectLst/>
                <a:ea typeface="Verdana" panose="020B0604030504040204" pitchFamily="34" charset="0"/>
                <a:cs typeface="Verdana" panose="020B0604030504040204" pitchFamily="34" charset="0"/>
              </a:rPr>
              <a:t>econd</a:t>
            </a:r>
            <a:r>
              <a:rPr lang="en-US" sz="2400" dirty="0">
                <a:solidFill>
                  <a:srgbClr val="000000"/>
                </a:solidFill>
                <a:ea typeface="Verdana" panose="020B0604030504040204" pitchFamily="34" charset="0"/>
                <a:cs typeface="Verdana" panose="020B0604030504040204" pitchFamily="34" charset="0"/>
              </a:rPr>
              <a:t>,</a:t>
            </a:r>
            <a:r>
              <a:rPr lang="en-US" sz="2400" dirty="0">
                <a:solidFill>
                  <a:srgbClr val="000000"/>
                </a:solidFill>
                <a:effectLst/>
                <a:ea typeface="Verdana" panose="020B0604030504040204" pitchFamily="34" charset="0"/>
                <a:cs typeface="Verdana" panose="020B0604030504040204" pitchFamily="34" charset="0"/>
              </a:rPr>
              <a:t> Customers just claim they would not have shopped at the business if they had been aware that the business did not take reasonable steps to secure customers’ data. </a:t>
            </a:r>
            <a:endParaRPr lang="en-US" sz="2400" dirty="0">
              <a:effectLst/>
              <a:ea typeface="Times New Roman" panose="02020603050405020304" pitchFamily="18" charset="0"/>
              <a:cs typeface="Times New Roman" panose="02020603050405020304" pitchFamily="18" charset="0"/>
            </a:endParaRPr>
          </a:p>
          <a:p>
            <a:pPr marL="0" marR="0" indent="457200">
              <a:lnSpc>
                <a:spcPct val="107000"/>
              </a:lnSpc>
              <a:spcBef>
                <a:spcPts val="0"/>
              </a:spcBef>
              <a:spcAft>
                <a:spcPts val="0"/>
              </a:spcAft>
            </a:pPr>
            <a:r>
              <a:rPr lang="en-US" sz="2400" dirty="0">
                <a:solidFill>
                  <a:srgbClr val="000000"/>
                </a:solidFill>
                <a:ea typeface="Verdana" panose="020B0604030504040204" pitchFamily="34" charset="0"/>
                <a:cs typeface="Verdana" panose="020B0604030504040204" pitchFamily="34" charset="0"/>
              </a:rPr>
              <a:t>One </a:t>
            </a:r>
            <a:r>
              <a:rPr lang="en-US" sz="2400" dirty="0">
                <a:solidFill>
                  <a:srgbClr val="000000"/>
                </a:solidFill>
                <a:effectLst/>
                <a:ea typeface="Verdana" panose="020B0604030504040204" pitchFamily="34" charset="0"/>
                <a:cs typeface="Verdana" panose="020B0604030504040204" pitchFamily="34" charset="0"/>
              </a:rPr>
              <a:t>problem both versions face is that people may accept some cybersecurity risk to facilitate achieving other goals. </a:t>
            </a:r>
          </a:p>
          <a:p>
            <a:pPr marL="327025" lvl="1" indent="457200">
              <a:lnSpc>
                <a:spcPct val="107000"/>
              </a:lnSpc>
              <a:spcBef>
                <a:spcPts val="0"/>
              </a:spcBef>
              <a:spcAft>
                <a:spcPts val="0"/>
              </a:spcAft>
            </a:pPr>
            <a:r>
              <a:rPr lang="en-US" sz="2400" dirty="0">
                <a:solidFill>
                  <a:srgbClr val="000000"/>
                </a:solidFill>
                <a:effectLst/>
                <a:ea typeface="Verdana" panose="020B0604030504040204" pitchFamily="34" charset="0"/>
                <a:cs typeface="Verdana" panose="020B0604030504040204" pitchFamily="34" charset="0"/>
              </a:rPr>
              <a:t>There are many reasons people shop at a particular business. They include convenience, price, quality, and ambience. </a:t>
            </a:r>
          </a:p>
          <a:p>
            <a:pPr marL="0" indent="457200">
              <a:lnSpc>
                <a:spcPct val="107000"/>
              </a:lnSpc>
              <a:spcBef>
                <a:spcPts val="0"/>
              </a:spcBef>
              <a:spcAft>
                <a:spcPts val="0"/>
              </a:spcAft>
            </a:pPr>
            <a:r>
              <a:rPr lang="en-US" sz="2400" dirty="0">
                <a:solidFill>
                  <a:srgbClr val="000000"/>
                </a:solidFill>
                <a:effectLst/>
                <a:ea typeface="Verdana" panose="020B0604030504040204" pitchFamily="34" charset="0"/>
                <a:cs typeface="Verdana" panose="020B0604030504040204" pitchFamily="34" charset="0"/>
              </a:rPr>
              <a:t>Even if we add cybersecurity to the list, it is just one goal among others, and, as people do routinely when pursuing multiple goals, they may accept the risk of getting less of one goal to increase the chances of achieving more of another. </a:t>
            </a:r>
            <a:endParaRPr lang="en-US" sz="2400" dirty="0"/>
          </a:p>
        </p:txBody>
      </p:sp>
    </p:spTree>
    <p:extLst>
      <p:ext uri="{BB962C8B-B14F-4D97-AF65-F5344CB8AC3E}">
        <p14:creationId xmlns:p14="http://schemas.microsoft.com/office/powerpoint/2010/main" val="9558937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EC0E0-2CA5-96DC-7319-8BBE63377098}"/>
              </a:ext>
            </a:extLst>
          </p:cNvPr>
          <p:cNvSpPr>
            <a:spLocks noGrp="1"/>
          </p:cNvSpPr>
          <p:nvPr>
            <p:ph type="title"/>
          </p:nvPr>
        </p:nvSpPr>
        <p:spPr/>
        <p:txBody>
          <a:bodyPr/>
          <a:lstStyle/>
          <a:p>
            <a:r>
              <a:rPr lang="en-US"/>
              <a:t>Cybersecurity As a Goal</a:t>
            </a:r>
          </a:p>
        </p:txBody>
      </p:sp>
      <p:sp>
        <p:nvSpPr>
          <p:cNvPr id="3" name="Content Placeholder 2">
            <a:extLst>
              <a:ext uri="{FF2B5EF4-FFF2-40B4-BE49-F238E27FC236}">
                <a16:creationId xmlns:a16="http://schemas.microsoft.com/office/drawing/2014/main" id="{A7D4191F-3368-B029-8623-0207EBB60BCF}"/>
              </a:ext>
            </a:extLst>
          </p:cNvPr>
          <p:cNvSpPr>
            <a:spLocks noGrp="1"/>
          </p:cNvSpPr>
          <p:nvPr>
            <p:ph idx="1"/>
          </p:nvPr>
        </p:nvSpPr>
        <p:spPr/>
        <p:txBody>
          <a:bodyPr/>
          <a:lstStyle/>
          <a:p>
            <a:pPr marL="457200" marR="0">
              <a:lnSpc>
                <a:spcPct val="107000"/>
              </a:lnSpc>
              <a:spcBef>
                <a:spcPts val="0"/>
              </a:spcBef>
              <a:spcAft>
                <a:spcPts val="0"/>
              </a:spcAft>
            </a:pPr>
            <a:r>
              <a:rPr lang="en-US" sz="3200" dirty="0">
                <a:solidFill>
                  <a:srgbClr val="000000"/>
                </a:solidFill>
                <a:ea typeface="Verdana" panose="020B0604030504040204" pitchFamily="34" charset="0"/>
                <a:cs typeface="Times New Roman" panose="02020603050405020304" pitchFamily="18" charset="0"/>
              </a:rPr>
              <a:t>“</a:t>
            </a:r>
            <a:r>
              <a:rPr lang="en-US" sz="2800" dirty="0">
                <a:solidFill>
                  <a:srgbClr val="000000"/>
                </a:solidFill>
                <a:effectLst/>
                <a:ea typeface="Verdana" panose="020B0604030504040204" pitchFamily="34" charset="0"/>
                <a:cs typeface="Verdana" panose="020B0604030504040204" pitchFamily="34" charset="0"/>
              </a:rPr>
              <a:t>Cybersecurity is not the primary goal; the goal of cybersecurity is to maximize and support what the user is trying to accomplish. People and organizations have goals that can be enabled and protected by security, but the primary tasks matter most. Users want to buy things online and share photos with their friends. Hospitals want to treat medical issues. Gamers want to play games. Elves want to make cookies. The users’ primary goals are things like entertainment, healthcare, and sharing cat videos online.”</a:t>
            </a:r>
            <a:endParaRPr lang="en-US" sz="2800" dirty="0">
              <a:effectLst/>
              <a:ea typeface="Times New Roman" panose="02020603050405020304" pitchFamily="18" charset="0"/>
              <a:cs typeface="Times New Roman" panose="02020603050405020304" pitchFamily="18" charset="0"/>
            </a:endParaRPr>
          </a:p>
          <a:p>
            <a:pPr marL="996950" lvl="3">
              <a:lnSpc>
                <a:spcPct val="107000"/>
              </a:lnSpc>
              <a:spcBef>
                <a:spcPts val="0"/>
              </a:spcBef>
              <a:spcAft>
                <a:spcPts val="0"/>
              </a:spcAft>
            </a:pPr>
            <a:r>
              <a:rPr lang="en-US" sz="2200" dirty="0">
                <a:solidFill>
                  <a:srgbClr val="000000"/>
                </a:solidFill>
                <a:effectLst/>
                <a:ea typeface="Calibri" panose="020F0502020204030204" pitchFamily="34" charset="0"/>
                <a:cs typeface="Calibri" panose="020F0502020204030204" pitchFamily="34" charset="0"/>
              </a:rPr>
              <a:t>Eugene Spafford, Leigh Metcalf, and Josiah Dykstra, </a:t>
            </a:r>
            <a:r>
              <a:rPr lang="en-US" sz="2200" i="1" dirty="0">
                <a:solidFill>
                  <a:srgbClr val="000000"/>
                </a:solidFill>
                <a:effectLst/>
                <a:ea typeface="Calibri" panose="020F0502020204030204" pitchFamily="34" charset="0"/>
                <a:cs typeface="Calibri" panose="020F0502020204030204" pitchFamily="34" charset="0"/>
              </a:rPr>
              <a:t>Cybersecurity Myths and Misconceptions: Avoiding the Hazards and Pitfalls That Derail Us</a:t>
            </a:r>
            <a:r>
              <a:rPr lang="en-US" sz="2200" i="1" dirty="0">
                <a:solidFill>
                  <a:srgbClr val="000000"/>
                </a:solidFill>
                <a:ea typeface="Calibri" panose="020F0502020204030204" pitchFamily="34" charset="0"/>
                <a:cs typeface="Calibri" panose="020F0502020204030204" pitchFamily="34" charset="0"/>
              </a:rPr>
              <a:t>.</a:t>
            </a:r>
            <a:endParaRPr lang="en-US" sz="22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3263226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1BCEB-A4A9-D6CF-DEEA-09CCA562F2A1}"/>
              </a:ext>
            </a:extLst>
          </p:cNvPr>
          <p:cNvSpPr>
            <a:spLocks noGrp="1"/>
          </p:cNvSpPr>
          <p:nvPr>
            <p:ph type="title"/>
          </p:nvPr>
        </p:nvSpPr>
        <p:spPr/>
        <p:txBody>
          <a:bodyPr/>
          <a:lstStyle/>
          <a:p>
            <a:r>
              <a:rPr lang="en-US" dirty="0"/>
              <a:t>Another Problem</a:t>
            </a:r>
          </a:p>
        </p:txBody>
      </p:sp>
      <p:sp>
        <p:nvSpPr>
          <p:cNvPr id="3" name="Content Placeholder 2">
            <a:extLst>
              <a:ext uri="{FF2B5EF4-FFF2-40B4-BE49-F238E27FC236}">
                <a16:creationId xmlns:a16="http://schemas.microsoft.com/office/drawing/2014/main" id="{5D7E9466-4410-D4D9-C029-FAC5B304FEB7}"/>
              </a:ext>
            </a:extLst>
          </p:cNvPr>
          <p:cNvSpPr>
            <a:spLocks noGrp="1"/>
          </p:cNvSpPr>
          <p:nvPr>
            <p:ph idx="1"/>
          </p:nvPr>
        </p:nvSpPr>
        <p:spPr/>
        <p:txBody>
          <a:bodyPr/>
          <a:lstStyle/>
          <a:p>
            <a:r>
              <a:rPr lang="en-US" dirty="0"/>
              <a:t>If they do shop, they confer a benefit on Target. </a:t>
            </a:r>
          </a:p>
          <a:p>
            <a:r>
              <a:rPr lang="en-US" dirty="0"/>
              <a:t>But why is it unjust for Target to retain that benefit? </a:t>
            </a:r>
          </a:p>
          <a:p>
            <a:r>
              <a:rPr lang="en-US" dirty="0"/>
              <a:t>The benefit was transferred under a contract for sale of the goods. </a:t>
            </a:r>
          </a:p>
          <a:p>
            <a:pPr lvl="1"/>
            <a:r>
              <a:rPr lang="en-US" dirty="0"/>
              <a:t>A paradigm of justly retaining a benefit is retaining it under a contract in which it was transferred to you. </a:t>
            </a:r>
          </a:p>
          <a:p>
            <a:pPr lvl="1"/>
            <a:r>
              <a:rPr lang="en-US" dirty="0"/>
              <a:t>The customers would have to argue that the contract was unenforceable. </a:t>
            </a:r>
          </a:p>
        </p:txBody>
      </p:sp>
    </p:spTree>
    <p:extLst>
      <p:ext uri="{BB962C8B-B14F-4D97-AF65-F5344CB8AC3E}">
        <p14:creationId xmlns:p14="http://schemas.microsoft.com/office/powerpoint/2010/main" val="20205353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C8072-2518-3D21-030A-46CBFD22C08A}"/>
              </a:ext>
            </a:extLst>
          </p:cNvPr>
          <p:cNvSpPr>
            <a:spLocks noGrp="1"/>
          </p:cNvSpPr>
          <p:nvPr>
            <p:ph type="title"/>
          </p:nvPr>
        </p:nvSpPr>
        <p:spPr/>
        <p:txBody>
          <a:bodyPr/>
          <a:lstStyle/>
          <a:p>
            <a:r>
              <a:rPr lang="en-US" dirty="0"/>
              <a:t>Contracts Now May Contain This Provision</a:t>
            </a:r>
          </a:p>
        </p:txBody>
      </p:sp>
      <p:sp>
        <p:nvSpPr>
          <p:cNvPr id="3" name="Content Placeholder 2">
            <a:extLst>
              <a:ext uri="{FF2B5EF4-FFF2-40B4-BE49-F238E27FC236}">
                <a16:creationId xmlns:a16="http://schemas.microsoft.com/office/drawing/2014/main" id="{C96B8A56-B4E2-33EA-CDDE-6E9950D6091A}"/>
              </a:ext>
            </a:extLst>
          </p:cNvPr>
          <p:cNvSpPr>
            <a:spLocks noGrp="1"/>
          </p:cNvSpPr>
          <p:nvPr>
            <p:ph idx="1"/>
          </p:nvPr>
        </p:nvSpPr>
        <p:spPr>
          <a:xfrm>
            <a:off x="609600" y="1295400"/>
            <a:ext cx="10972800" cy="4114799"/>
          </a:xfrm>
        </p:spPr>
        <p:txBody>
          <a:bodyPr/>
          <a:lstStyle/>
          <a:p>
            <a:r>
              <a:rPr lang="en-US" sz="2200" b="0" i="0" dirty="0">
                <a:solidFill>
                  <a:srgbClr val="232323"/>
                </a:solidFill>
                <a:effectLst/>
              </a:rPr>
              <a:t>A range of security features protect the privacy of information provided over a secure sign-in to the Magellan Websites, including 128-bit or greater cryptographic security and other security safeguards. Magellan also uses physical, technical, and administrative safeguards to protect the information collected from and about Website users. Only authorized employees and third parties have access to that information and only to provide service to you.  Please note, the confidentiality of Personal Information transmitted over the Internet cannot be guaranteed. Magellan urges you to exercise caution when transmitting Personal Information over the Internet. Magellan cannot guarantee that unauthorized third parties will not gain access to your Personal Information; therefore, when submitting Personal Information to Magellan online, you must weigh both the benefits and the risks.</a:t>
            </a:r>
          </a:p>
          <a:p>
            <a:pPr marL="0" indent="0">
              <a:buNone/>
            </a:pPr>
            <a:endParaRPr lang="en-US" sz="2400" dirty="0">
              <a:solidFill>
                <a:srgbClr val="232323"/>
              </a:solidFill>
            </a:endParaRPr>
          </a:p>
          <a:p>
            <a:endParaRPr lang="en-US" sz="2400" dirty="0"/>
          </a:p>
          <a:p>
            <a:pPr marL="0" indent="0">
              <a:buNone/>
            </a:pPr>
            <a:endParaRPr lang="en-US" sz="2400" dirty="0"/>
          </a:p>
        </p:txBody>
      </p:sp>
    </p:spTree>
    <p:extLst>
      <p:ext uri="{BB962C8B-B14F-4D97-AF65-F5344CB8AC3E}">
        <p14:creationId xmlns:p14="http://schemas.microsoft.com/office/powerpoint/2010/main" val="3495324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72F5B-7914-8EDD-B67D-EFAAC25968DE}"/>
              </a:ext>
            </a:extLst>
          </p:cNvPr>
          <p:cNvSpPr>
            <a:spLocks noGrp="1"/>
          </p:cNvSpPr>
          <p:nvPr>
            <p:ph type="title"/>
          </p:nvPr>
        </p:nvSpPr>
        <p:spPr/>
        <p:txBody>
          <a:bodyPr/>
          <a:lstStyle/>
          <a:p>
            <a:r>
              <a:rPr lang="en-US" dirty="0"/>
              <a:t>A Manifestation of Willingness?</a:t>
            </a:r>
          </a:p>
        </p:txBody>
      </p:sp>
      <p:sp>
        <p:nvSpPr>
          <p:cNvPr id="3" name="Content Placeholder 2">
            <a:extLst>
              <a:ext uri="{FF2B5EF4-FFF2-40B4-BE49-F238E27FC236}">
                <a16:creationId xmlns:a16="http://schemas.microsoft.com/office/drawing/2014/main" id="{8FABE105-CBC0-A792-312E-E7EE059B8772}"/>
              </a:ext>
            </a:extLst>
          </p:cNvPr>
          <p:cNvSpPr>
            <a:spLocks noGrp="1"/>
          </p:cNvSpPr>
          <p:nvPr>
            <p:ph idx="1"/>
          </p:nvPr>
        </p:nvSpPr>
        <p:spPr/>
        <p:txBody>
          <a:bodyPr/>
          <a:lstStyle/>
          <a:p>
            <a:r>
              <a:rPr lang="en-US" dirty="0"/>
              <a:t>Capital One manifested its willingness to enter a bargain in which, in exchange for giving its your data in a business relationship, it will protect that data against unauthorized access.</a:t>
            </a:r>
          </a:p>
          <a:p>
            <a:r>
              <a:rPr lang="en-US" dirty="0"/>
              <a:t>(a) True</a:t>
            </a:r>
          </a:p>
          <a:p>
            <a:r>
              <a:rPr lang="en-US" dirty="0"/>
              <a:t>(b) False</a:t>
            </a:r>
          </a:p>
        </p:txBody>
      </p:sp>
    </p:spTree>
    <p:extLst>
      <p:ext uri="{BB962C8B-B14F-4D97-AF65-F5344CB8AC3E}">
        <p14:creationId xmlns:p14="http://schemas.microsoft.com/office/powerpoint/2010/main" val="1172134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FD5C2-DEED-7688-13B9-61582225832A}"/>
              </a:ext>
            </a:extLst>
          </p:cNvPr>
          <p:cNvSpPr>
            <a:spLocks noGrp="1"/>
          </p:cNvSpPr>
          <p:nvPr>
            <p:ph type="title"/>
          </p:nvPr>
        </p:nvSpPr>
        <p:spPr/>
        <p:txBody>
          <a:bodyPr/>
          <a:lstStyle/>
          <a:p>
            <a:r>
              <a:rPr lang="en-US" sz="4400" dirty="0"/>
              <a:t>Presentation of Terms</a:t>
            </a:r>
          </a:p>
        </p:txBody>
      </p:sp>
      <p:sp>
        <p:nvSpPr>
          <p:cNvPr id="3" name="Content Placeholder 2">
            <a:extLst>
              <a:ext uri="{FF2B5EF4-FFF2-40B4-BE49-F238E27FC236}">
                <a16:creationId xmlns:a16="http://schemas.microsoft.com/office/drawing/2014/main" id="{4AE871AE-8641-5FA3-5A03-5F9813E3DEE0}"/>
              </a:ext>
            </a:extLst>
          </p:cNvPr>
          <p:cNvSpPr>
            <a:spLocks noGrp="1"/>
          </p:cNvSpPr>
          <p:nvPr>
            <p:ph idx="1"/>
          </p:nvPr>
        </p:nvSpPr>
        <p:spPr/>
        <p:txBody>
          <a:bodyPr/>
          <a:lstStyle/>
          <a:p>
            <a:r>
              <a:rPr lang="en-US" dirty="0"/>
              <a:t>Do the above documents specify the terms of the bargain in sufficient detail? </a:t>
            </a:r>
          </a:p>
          <a:p>
            <a:pPr lvl="1"/>
            <a:r>
              <a:rPr lang="en-US" dirty="0"/>
              <a:t>Sufficient detail specifies contractual promises in enough detail for the parties to know when those promises are not fulfilled. </a:t>
            </a:r>
          </a:p>
          <a:p>
            <a:pPr lvl="1"/>
            <a:r>
              <a:rPr lang="en-US" dirty="0"/>
              <a:t>They contain considerable detail about what Capital One may and may not do with its customers data. </a:t>
            </a:r>
          </a:p>
          <a:p>
            <a:r>
              <a:rPr lang="en-US" dirty="0"/>
              <a:t>(a) True</a:t>
            </a:r>
          </a:p>
          <a:p>
            <a:r>
              <a:rPr lang="en-US" dirty="0"/>
              <a:t>(b) False</a:t>
            </a:r>
          </a:p>
          <a:p>
            <a:endParaRPr lang="en-US" dirty="0"/>
          </a:p>
        </p:txBody>
      </p:sp>
    </p:spTree>
    <p:extLst>
      <p:ext uri="{BB962C8B-B14F-4D97-AF65-F5344CB8AC3E}">
        <p14:creationId xmlns:p14="http://schemas.microsoft.com/office/powerpoint/2010/main" val="36972291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E95B6-EEF2-7C82-71FD-27C1C89A7AD2}"/>
              </a:ext>
            </a:extLst>
          </p:cNvPr>
          <p:cNvSpPr>
            <a:spLocks noGrp="1"/>
          </p:cNvSpPr>
          <p:nvPr>
            <p:ph type="title"/>
          </p:nvPr>
        </p:nvSpPr>
        <p:spPr/>
        <p:txBody>
          <a:bodyPr/>
          <a:lstStyle/>
          <a:p>
            <a:r>
              <a:rPr lang="en-US" dirty="0"/>
              <a:t>Power To Conclude the Bargain?</a:t>
            </a:r>
          </a:p>
        </p:txBody>
      </p:sp>
      <p:sp>
        <p:nvSpPr>
          <p:cNvPr id="3" name="Content Placeholder 2">
            <a:extLst>
              <a:ext uri="{FF2B5EF4-FFF2-40B4-BE49-F238E27FC236}">
                <a16:creationId xmlns:a16="http://schemas.microsoft.com/office/drawing/2014/main" id="{19EB81C9-070C-87F7-C058-61569BB5D20C}"/>
              </a:ext>
            </a:extLst>
          </p:cNvPr>
          <p:cNvSpPr>
            <a:spLocks noGrp="1"/>
          </p:cNvSpPr>
          <p:nvPr>
            <p:ph idx="1"/>
          </p:nvPr>
        </p:nvSpPr>
        <p:spPr/>
        <p:txBody>
          <a:bodyPr/>
          <a:lstStyle/>
          <a:p>
            <a:r>
              <a:rPr lang="en-US" dirty="0"/>
              <a:t>When they bully says, “I won’t beat you up if you give me your lunch,” you know that you can make the deal by handing over your lunch. </a:t>
            </a:r>
          </a:p>
          <a:p>
            <a:r>
              <a:rPr lang="en-US" dirty="0"/>
              <a:t>Given Capital One’s privacy policy statements, do you make a deal with them on the terms in the privacy policy by using their financial services?</a:t>
            </a:r>
          </a:p>
          <a:p>
            <a:r>
              <a:rPr lang="en-US" dirty="0"/>
              <a:t>(a) True</a:t>
            </a:r>
          </a:p>
          <a:p>
            <a:r>
              <a:rPr lang="en-US" dirty="0"/>
              <a:t>(b) False</a:t>
            </a:r>
          </a:p>
          <a:p>
            <a:endParaRPr lang="en-US" dirty="0"/>
          </a:p>
        </p:txBody>
      </p:sp>
    </p:spTree>
    <p:extLst>
      <p:ext uri="{BB962C8B-B14F-4D97-AF65-F5344CB8AC3E}">
        <p14:creationId xmlns:p14="http://schemas.microsoft.com/office/powerpoint/2010/main" val="2913119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00788-4B96-CDD8-E4B3-F104CA770FB9}"/>
              </a:ext>
            </a:extLst>
          </p:cNvPr>
          <p:cNvSpPr>
            <a:spLocks noGrp="1"/>
          </p:cNvSpPr>
          <p:nvPr>
            <p:ph type="title"/>
          </p:nvPr>
        </p:nvSpPr>
        <p:spPr/>
        <p:txBody>
          <a:bodyPr/>
          <a:lstStyle/>
          <a:p>
            <a:r>
              <a:rPr lang="en-US" dirty="0"/>
              <a:t>Capital One’s 2023 Privacy Policy</a:t>
            </a:r>
          </a:p>
        </p:txBody>
      </p:sp>
      <p:sp>
        <p:nvSpPr>
          <p:cNvPr id="3" name="Content Placeholder 2">
            <a:extLst>
              <a:ext uri="{FF2B5EF4-FFF2-40B4-BE49-F238E27FC236}">
                <a16:creationId xmlns:a16="http://schemas.microsoft.com/office/drawing/2014/main" id="{001F0438-9979-74E5-6CD1-4AA20FC945A3}"/>
              </a:ext>
            </a:extLst>
          </p:cNvPr>
          <p:cNvSpPr>
            <a:spLocks noGrp="1"/>
          </p:cNvSpPr>
          <p:nvPr>
            <p:ph idx="1"/>
          </p:nvPr>
        </p:nvSpPr>
        <p:spPr/>
        <p:txBody>
          <a:bodyPr/>
          <a:lstStyle/>
          <a:p>
            <a:r>
              <a:rPr lang="en-US" dirty="0"/>
              <a:t>It differs significantly from its 2019 policy. </a:t>
            </a:r>
          </a:p>
          <a:p>
            <a:pPr lvl="1"/>
            <a:r>
              <a:rPr lang="en-US" dirty="0"/>
              <a:t>2019, “prohibit[s] the unlawful disclosure of [applicant's] Social Security number[s]” and that is uses “some of the strongest forms of encryption commercially available for use on the Web today”. </a:t>
            </a:r>
          </a:p>
          <a:p>
            <a:pPr lvl="1"/>
            <a:r>
              <a:rPr lang="en-US" dirty="0"/>
              <a:t>The current privacy policy makes no reference to encryption. It says, “Capital One protects your Social Security Number. Our policies and procedures: </a:t>
            </a:r>
          </a:p>
          <a:p>
            <a:pPr lvl="2"/>
            <a:r>
              <a:rPr lang="en-US" dirty="0"/>
              <a:t>1. Protect the confidentiality of Social Security numbers;</a:t>
            </a:r>
          </a:p>
          <a:p>
            <a:pPr lvl="2"/>
            <a:r>
              <a:rPr lang="en-US" dirty="0"/>
              <a:t>2. Prohibit the unlawful disclosure of Social Security numbers; and</a:t>
            </a:r>
          </a:p>
          <a:p>
            <a:pPr lvl="2"/>
            <a:r>
              <a:rPr lang="en-US" dirty="0"/>
              <a:t>3. Limit access to Social Security numbers to employees or others with legitimate business purposes.</a:t>
            </a:r>
          </a:p>
          <a:p>
            <a:endParaRPr lang="en-US" dirty="0"/>
          </a:p>
        </p:txBody>
      </p:sp>
    </p:spTree>
    <p:extLst>
      <p:ext uri="{BB962C8B-B14F-4D97-AF65-F5344CB8AC3E}">
        <p14:creationId xmlns:p14="http://schemas.microsoft.com/office/powerpoint/2010/main" val="2816392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4EFED-6E3B-9790-8C1D-DE3FB330EF12}"/>
              </a:ext>
            </a:extLst>
          </p:cNvPr>
          <p:cNvSpPr>
            <a:spLocks noGrp="1"/>
          </p:cNvSpPr>
          <p:nvPr>
            <p:ph type="title"/>
          </p:nvPr>
        </p:nvSpPr>
        <p:spPr/>
        <p:txBody>
          <a:bodyPr/>
          <a:lstStyle/>
          <a:p>
            <a:r>
              <a:rPr lang="en-US" dirty="0"/>
              <a:t>In Addition</a:t>
            </a:r>
          </a:p>
        </p:txBody>
      </p:sp>
      <p:sp>
        <p:nvSpPr>
          <p:cNvPr id="3" name="Content Placeholder 2">
            <a:extLst>
              <a:ext uri="{FF2B5EF4-FFF2-40B4-BE49-F238E27FC236}">
                <a16:creationId xmlns:a16="http://schemas.microsoft.com/office/drawing/2014/main" id="{1C2B63BE-24A8-5E69-D185-ECDB65A141DE}"/>
              </a:ext>
            </a:extLst>
          </p:cNvPr>
          <p:cNvSpPr>
            <a:spLocks noGrp="1"/>
          </p:cNvSpPr>
          <p:nvPr>
            <p:ph idx="1"/>
          </p:nvPr>
        </p:nvSpPr>
        <p:spPr>
          <a:xfrm>
            <a:off x="609600" y="990600"/>
            <a:ext cx="10972800" cy="4114799"/>
          </a:xfrm>
        </p:spPr>
        <p:txBody>
          <a:bodyPr/>
          <a:lstStyle/>
          <a:p>
            <a:r>
              <a:rPr lang="en-US" dirty="0"/>
              <a:t>2019 privacy policy: </a:t>
            </a:r>
          </a:p>
          <a:p>
            <a:pPr lvl="1"/>
            <a:r>
              <a:rPr lang="en-US" dirty="0"/>
              <a:t>At Capital One, we make your safety and security a top priority and are committed to protecting your personal and financial information. If we collect identifying information from you, we will protect that information with controls based upon internationally recognized security standards, regulations, and industry-based best practices.” </a:t>
            </a:r>
          </a:p>
          <a:p>
            <a:r>
              <a:rPr lang="en-US" sz="2800" dirty="0"/>
              <a:t>The current privacy policy says, “We have an information security program that includes administrative, technical, and physical measures that are designed to protect information within our company. While we strive to protect information about you, no method of data transmission or storage is 100% secure, and we cannot ensure or warrant the security of such information.”</a:t>
            </a:r>
          </a:p>
        </p:txBody>
      </p:sp>
    </p:spTree>
    <p:extLst>
      <p:ext uri="{BB962C8B-B14F-4D97-AF65-F5344CB8AC3E}">
        <p14:creationId xmlns:p14="http://schemas.microsoft.com/office/powerpoint/2010/main" val="1430870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E43BC-CC4E-E5A4-4D17-F679C2D096BF}"/>
              </a:ext>
            </a:extLst>
          </p:cNvPr>
          <p:cNvSpPr>
            <a:spLocks noGrp="1"/>
          </p:cNvSpPr>
          <p:nvPr>
            <p:ph type="title"/>
          </p:nvPr>
        </p:nvSpPr>
        <p:spPr/>
        <p:txBody>
          <a:bodyPr/>
          <a:lstStyle/>
          <a:p>
            <a:r>
              <a:rPr lang="en-US" dirty="0"/>
              <a:t>An Implicit Promise? </a:t>
            </a:r>
          </a:p>
        </p:txBody>
      </p:sp>
      <p:sp>
        <p:nvSpPr>
          <p:cNvPr id="3" name="Content Placeholder 2">
            <a:extLst>
              <a:ext uri="{FF2B5EF4-FFF2-40B4-BE49-F238E27FC236}">
                <a16:creationId xmlns:a16="http://schemas.microsoft.com/office/drawing/2014/main" id="{68FEB280-7715-9B2F-961C-F3A76F328944}"/>
              </a:ext>
            </a:extLst>
          </p:cNvPr>
          <p:cNvSpPr>
            <a:spLocks noGrp="1"/>
          </p:cNvSpPr>
          <p:nvPr>
            <p:ph idx="1"/>
          </p:nvPr>
        </p:nvSpPr>
        <p:spPr/>
        <p:txBody>
          <a:bodyPr/>
          <a:lstStyle/>
          <a:p>
            <a:r>
              <a:rPr lang="en-US" dirty="0"/>
              <a:t>What level of security does Capital One promise in its 2023 policy? If it does not explicitly promise to meet “recognized security standards, regulations, and industry-based best practices,” does it do so implicitly?</a:t>
            </a:r>
          </a:p>
        </p:txBody>
      </p:sp>
    </p:spTree>
    <p:extLst>
      <p:ext uri="{BB962C8B-B14F-4D97-AF65-F5344CB8AC3E}">
        <p14:creationId xmlns:p14="http://schemas.microsoft.com/office/powerpoint/2010/main" val="2843914447"/>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1473</TotalTime>
  <Words>3355</Words>
  <Application>Microsoft Office PowerPoint</Application>
  <PresentationFormat>Widescreen</PresentationFormat>
  <Paragraphs>201</Paragraphs>
  <Slides>38</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vt:lpstr>
      <vt:lpstr>Calibri</vt:lpstr>
      <vt:lpstr>Garamond</vt:lpstr>
      <vt:lpstr>Times New Roman</vt:lpstr>
      <vt:lpstr>Verdana</vt:lpstr>
      <vt:lpstr>Wingdings</vt:lpstr>
      <vt:lpstr>Edge</vt:lpstr>
      <vt:lpstr>Contracts, Unjust Enrichment, and Cybersecurity</vt:lpstr>
      <vt:lpstr>Capital One</vt:lpstr>
      <vt:lpstr>Manifest A Willingness To Enter A Bargain? </vt:lpstr>
      <vt:lpstr>A Manifestation of Willingness?</vt:lpstr>
      <vt:lpstr>Presentation of Terms</vt:lpstr>
      <vt:lpstr>Power To Conclude the Bargain?</vt:lpstr>
      <vt:lpstr>Capital One’s 2023 Privacy Policy</vt:lpstr>
      <vt:lpstr>In Addition</vt:lpstr>
      <vt:lpstr>An Implicit Promise? </vt:lpstr>
      <vt:lpstr>Express Contracts</vt:lpstr>
      <vt:lpstr>Employee Claims of Implied Contracts</vt:lpstr>
      <vt:lpstr>Data Collected</vt:lpstr>
      <vt:lpstr>The GE Documents</vt:lpstr>
      <vt:lpstr>What The Court Notes</vt:lpstr>
      <vt:lpstr>Customer Implied Contract Claims</vt:lpstr>
      <vt:lpstr>The Implied In Fact Contract in In Re Rutter’s </vt:lpstr>
      <vt:lpstr>How Safe?</vt:lpstr>
      <vt:lpstr>Griffey v. Magellan Health</vt:lpstr>
      <vt:lpstr>An Implied Contract</vt:lpstr>
      <vt:lpstr>The Preexisting Duty Rule Problem</vt:lpstr>
      <vt:lpstr>The Preexisting Duty Rule</vt:lpstr>
      <vt:lpstr>The Greedy Life Guard</vt:lpstr>
      <vt:lpstr>What HIPAA Protects</vt:lpstr>
      <vt:lpstr>What HIPAA Requires</vt:lpstr>
      <vt:lpstr>Did Magellan Promise More?</vt:lpstr>
      <vt:lpstr>Privacy Policy Security Provisions</vt:lpstr>
      <vt:lpstr>Too Much Liability?</vt:lpstr>
      <vt:lpstr>Unjust Enrichment</vt:lpstr>
      <vt:lpstr>Target Breach</vt:lpstr>
      <vt:lpstr>The Overpayment Claims</vt:lpstr>
      <vt:lpstr>The Court Rejects the Overcharge Theory</vt:lpstr>
      <vt:lpstr>Compare Irwin v. Jimmy John’s Franchise</vt:lpstr>
      <vt:lpstr>Target’s Cybersecurity Needs</vt:lpstr>
      <vt:lpstr>The “Would Not Have Shopped” Theory</vt:lpstr>
      <vt:lpstr>A Problem</vt:lpstr>
      <vt:lpstr>Cybersecurity As a Goal</vt:lpstr>
      <vt:lpstr>Another Problem</vt:lpstr>
      <vt:lpstr>Contracts Now May Contain This Provision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cp:lastModifiedBy>
  <cp:revision>321</cp:revision>
  <dcterms:created xsi:type="dcterms:W3CDTF">2008-02-21T14:28:24Z</dcterms:created>
  <dcterms:modified xsi:type="dcterms:W3CDTF">2024-03-31T13:12:17Z</dcterms:modified>
</cp:coreProperties>
</file>